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3B46D-FC0D-4843-A187-326890CA596C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3B03F-AB5A-4804-9106-94EA8D83CC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61551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3B46D-FC0D-4843-A187-326890CA596C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3B03F-AB5A-4804-9106-94EA8D83CC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887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3B46D-FC0D-4843-A187-326890CA596C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3B03F-AB5A-4804-9106-94EA8D83CC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95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3B46D-FC0D-4843-A187-326890CA596C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3B03F-AB5A-4804-9106-94EA8D83CC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806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3B46D-FC0D-4843-A187-326890CA596C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3B03F-AB5A-4804-9106-94EA8D83CC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39265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3B46D-FC0D-4843-A187-326890CA596C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3B03F-AB5A-4804-9106-94EA8D83CC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2459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3B46D-FC0D-4843-A187-326890CA596C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3B03F-AB5A-4804-9106-94EA8D83CCE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712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3B46D-FC0D-4843-A187-326890CA596C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3B03F-AB5A-4804-9106-94EA8D83CC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8731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3B46D-FC0D-4843-A187-326890CA596C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3B03F-AB5A-4804-9106-94EA8D83CC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4071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3B46D-FC0D-4843-A187-326890CA596C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3B03F-AB5A-4804-9106-94EA8D83CC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202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A413B46D-FC0D-4843-A187-326890CA596C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3B03F-AB5A-4804-9106-94EA8D83CC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258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A413B46D-FC0D-4843-A187-326890CA596C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3033B03F-AB5A-4804-9106-94EA8D83CC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242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9.wdp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589695-1D0F-4175-921A-3C500C3217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2363" y="656418"/>
            <a:ext cx="9917723" cy="1645920"/>
          </a:xfrm>
        </p:spPr>
        <p:txBody>
          <a:bodyPr/>
          <a:lstStyle/>
          <a:p>
            <a:r>
              <a:rPr lang="ru-RU" dirty="0"/>
              <a:t>Современные педагогические технологии в ДОУ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B5DF8D9-9CD0-49A3-BB14-8B8B20E656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0286" y1="38252" x2="21714" y2="83883"/>
                        <a14:foregroundMark x1="8857" y1="79029" x2="22286" y2="67573"/>
                        <a14:foregroundMark x1="16429" y1="85437" x2="60857" y2="87961"/>
                        <a14:foregroundMark x1="55143" y1="90291" x2="62143" y2="88155"/>
                        <a14:foregroundMark x1="65714" y1="90485" x2="83000" y2="81942"/>
                        <a14:foregroundMark x1="72286" y1="88738" x2="70429" y2="91456"/>
                        <a14:foregroundMark x1="65714" y1="90874" x2="70429" y2="90874"/>
                        <a14:foregroundMark x1="87000" y1="71068" x2="95571" y2="58058"/>
                        <a14:foregroundMark x1="38143" y1="28350" x2="56000" y2="28350"/>
                        <a14:foregroundMark x1="44429" y1="26796" x2="54000" y2="25049"/>
                        <a14:foregroundMark x1="13000" y1="25049" x2="14429" y2="34563"/>
                        <a14:foregroundMark x1="13000" y1="23107" x2="14429" y2="22524"/>
                        <a14:foregroundMark x1="15571" y1="21748" x2="16857" y2="24466"/>
                        <a14:foregroundMark x1="19286" y1="31650" x2="58857" y2="33786"/>
                        <a14:foregroundMark x1="45286" y1="26796" x2="48286" y2="24272"/>
                        <a14:backgroundMark x1="66857" y1="1748" x2="70000" y2="0"/>
                        <a14:backgroundMark x1="32714" y1="98641" x2="42000" y2="996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537" y="2440880"/>
            <a:ext cx="5748925" cy="422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2739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CFE781C-A5CF-4554-B4C6-48AFC5D232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233" y="854407"/>
            <a:ext cx="8694772" cy="4867831"/>
          </a:xfrm>
        </p:spPr>
        <p:txBody>
          <a:bodyPr/>
          <a:lstStyle/>
          <a:p>
            <a:r>
              <a:rPr lang="ru-RU" sz="2000" b="1" u="sng" dirty="0"/>
              <a:t>Функции предметно-пространственной среды по отношению к личности дошкольника:</a:t>
            </a:r>
          </a:p>
          <a:p>
            <a:r>
              <a:rPr lang="ru-RU" sz="2000" dirty="0"/>
              <a:t>Информативность среды. Является средством передачи социального опыта (поскольку всякий предмет несет в себе определенные сведения об окружающем мире).</a:t>
            </a:r>
          </a:p>
          <a:p>
            <a:r>
              <a:rPr lang="ru-RU" sz="2000" dirty="0"/>
              <a:t>Расширение «технического кругозора» дошкольников окружающими предметами (</a:t>
            </a:r>
            <a:r>
              <a:rPr lang="ru-RU" sz="2000" dirty="0" err="1"/>
              <a:t>О.В.Артамонова</a:t>
            </a:r>
            <a:r>
              <a:rPr lang="ru-RU" sz="2000" dirty="0"/>
              <a:t>), обеспечивающими художественное восприятие, открывающими мир музыки и искусства.</a:t>
            </a:r>
          </a:p>
          <a:p>
            <a:r>
              <a:rPr lang="ru-RU" sz="2000" dirty="0"/>
              <a:t>Мир предметного окружения как источник познания внутреннего мира взрослого, его личностных и деловых качеств.</a:t>
            </a:r>
          </a:p>
          <a:p>
            <a:r>
              <a:rPr lang="ru-RU" sz="2000" dirty="0"/>
              <a:t>Предметно-пространственное окружение, воздействуя на эмоциональный мир ребенка, побуждает его к деятельности и ставит в активную познавательную позицию.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DF35382-D5B4-42B6-A1C2-25043882E8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219" b="83750" l="5000" r="604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7673" r="38539"/>
          <a:stretch/>
        </p:blipFill>
        <p:spPr>
          <a:xfrm>
            <a:off x="7816948" y="2932362"/>
            <a:ext cx="4168726" cy="4905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6145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1D3363-D184-41B2-AC00-9CE65DEA9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5274" y="239797"/>
            <a:ext cx="9861452" cy="878176"/>
          </a:xfrm>
        </p:spPr>
        <p:txBody>
          <a:bodyPr>
            <a:normAutofit fontScale="90000"/>
          </a:bodyPr>
          <a:lstStyle/>
          <a:p>
            <a:br>
              <a:rPr lang="ru-RU" dirty="0"/>
            </a:br>
            <a:r>
              <a:rPr lang="ru-RU" dirty="0"/>
              <a:t>Информационно-коммуникативные технологии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FA2C10-E93A-4C39-B10F-205E19BE2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850" y="1452285"/>
            <a:ext cx="7661735" cy="3953430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/>
              <a:t>-это процессы подготовки и передачи информации обучаемому посредством компьютера.</a:t>
            </a:r>
          </a:p>
          <a:p>
            <a:pPr marL="0" indent="0">
              <a:buNone/>
            </a:pPr>
            <a:r>
              <a:rPr lang="ru-RU" sz="2000" b="1" u="sng" dirty="0"/>
              <a:t>Цель</a:t>
            </a:r>
            <a:r>
              <a:rPr lang="ru-RU" sz="2000" b="1" dirty="0"/>
              <a:t>: </a:t>
            </a:r>
            <a:r>
              <a:rPr lang="ru-RU" sz="2000" dirty="0"/>
              <a:t>повышение качества образования.</a:t>
            </a:r>
            <a:endParaRPr lang="ru-RU" sz="2000" b="1" dirty="0"/>
          </a:p>
          <a:p>
            <a:pPr marL="0" indent="0">
              <a:buNone/>
            </a:pPr>
            <a:r>
              <a:rPr lang="ru-RU" sz="2000" b="1" u="sng" dirty="0"/>
              <a:t>Задачи</a:t>
            </a:r>
            <a:r>
              <a:rPr lang="ru-RU" sz="2000" b="1" dirty="0"/>
              <a:t>: </a:t>
            </a:r>
          </a:p>
          <a:p>
            <a:r>
              <a:rPr lang="ru-RU" sz="2000" dirty="0"/>
              <a:t>- реализация направлений развития детей в соответствии с ФГОС</a:t>
            </a:r>
          </a:p>
          <a:p>
            <a:r>
              <a:rPr lang="ru-RU" sz="2000" dirty="0"/>
              <a:t>- использование ИКТ для изменения развивающей среды в группе детского сада.</a:t>
            </a:r>
          </a:p>
          <a:p>
            <a:r>
              <a:rPr lang="ru-RU" sz="2000" dirty="0"/>
              <a:t>- активное использование ИКТ в работе с детьми и родителями.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31B5C7F-02A8-4822-8701-3B67BFF686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" b="55750" l="4375" r="39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5812" b="42353"/>
          <a:stretch/>
        </p:blipFill>
        <p:spPr>
          <a:xfrm>
            <a:off x="8378483" y="1103587"/>
            <a:ext cx="3297702" cy="430212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8637F9D-58F7-4249-B801-B68214986E9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7250" b="91875" l="2375" r="4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5795" r="51914" b="7282"/>
          <a:stretch/>
        </p:blipFill>
        <p:spPr>
          <a:xfrm>
            <a:off x="2538866" y="4473934"/>
            <a:ext cx="3557134" cy="253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5172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FB7324D-DDBB-48BF-AD66-7D7DEB497C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490" y="137160"/>
            <a:ext cx="9819249" cy="6583680"/>
          </a:xfrm>
        </p:spPr>
        <p:txBody>
          <a:bodyPr>
            <a:normAutofit lnSpcReduction="10000"/>
          </a:bodyPr>
          <a:lstStyle/>
          <a:p>
            <a:r>
              <a:rPr lang="ru-RU" sz="2000" b="1" u="sng" dirty="0"/>
              <a:t>Функции:</a:t>
            </a:r>
          </a:p>
          <a:p>
            <a:r>
              <a:rPr lang="ru-RU" sz="2000" dirty="0"/>
              <a:t>познавательная функция. Знакомство с компьютерными </a:t>
            </a:r>
            <a:r>
              <a:rPr lang="ru-RU" sz="2000" b="1" dirty="0"/>
              <a:t>технологиями</a:t>
            </a:r>
            <a:r>
              <a:rPr lang="ru-RU" sz="2000" dirty="0"/>
              <a:t> открывает перед детьми множество новых форм деятельности, новых представлений и возможностей проявить свою инициативу.</a:t>
            </a:r>
          </a:p>
          <a:p>
            <a:r>
              <a:rPr lang="ru-RU" sz="2000" dirty="0"/>
              <a:t>Обучающая функция. Изучение компьютерных </a:t>
            </a:r>
            <a:r>
              <a:rPr lang="ru-RU" sz="2000" b="1" dirty="0"/>
              <a:t>технологий</a:t>
            </a:r>
            <a:r>
              <a:rPr lang="ru-RU" sz="2000" dirty="0"/>
              <a:t> развивает мыслительную деятельность старших дошкольников, умение формулировать желаемый результат, умение выстраивать логические цепочки, позволяющие достичь желаемого результата, умение сравнивать и объяснять. .Коммуникативная функция. </a:t>
            </a:r>
          </a:p>
          <a:p>
            <a:r>
              <a:rPr lang="ru-RU" sz="2000" dirty="0"/>
              <a:t>Воспитательная функция. Работа под руководством воспитателя, необходимость выполнять его указания дисциплинирует детей, и готовит их к обучению в школе. </a:t>
            </a:r>
          </a:p>
          <a:p>
            <a:r>
              <a:rPr lang="ru-RU" sz="2000" dirty="0"/>
              <a:t>Культурная функция. Развивая сознание детей, их чувства, способность к воображению, расширяя их знания, изучение компьютерных </a:t>
            </a:r>
            <a:r>
              <a:rPr lang="ru-RU" sz="2000" b="1" dirty="0"/>
              <a:t>технологий</a:t>
            </a:r>
            <a:r>
              <a:rPr lang="ru-RU" sz="2000" dirty="0"/>
              <a:t>, способствует развитию умения создавать, использовать и воспринимать разнообразные материальные и духовные ценности, следовательно, повышает их культуру.</a:t>
            </a:r>
          </a:p>
          <a:p>
            <a:r>
              <a:rPr lang="ru-RU" sz="2000" dirty="0"/>
              <a:t>Прогностическая функция. Изучение компьютерных </a:t>
            </a:r>
            <a:r>
              <a:rPr lang="ru-RU" sz="2000" b="1" dirty="0"/>
              <a:t>технологий</a:t>
            </a:r>
            <a:r>
              <a:rPr lang="ru-RU" sz="2000" dirty="0"/>
              <a:t> подготавливает детей к встрече с будущим - с новым обществом, новыми возможностями компьютерной </a:t>
            </a:r>
            <a:r>
              <a:rPr lang="ru-RU" sz="2000" b="1" dirty="0"/>
              <a:t>техники</a:t>
            </a:r>
            <a:r>
              <a:rPr lang="ru-RU" sz="2000" dirty="0"/>
              <a:t>, новыми открытиями в науке, новыми видами деятельности и новыми людьми.</a:t>
            </a:r>
            <a:endParaRPr lang="ru-RU" sz="2000" b="1" u="sng" dirty="0"/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D4589FF-ED90-4146-914F-D4ADBA8577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9875" b="99125" l="50125" r="90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0000" r="10684"/>
          <a:stretch/>
        </p:blipFill>
        <p:spPr>
          <a:xfrm>
            <a:off x="9495692" y="643596"/>
            <a:ext cx="2696308" cy="3675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4306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451E3B-27FD-45F5-8AE6-301DFC6FD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19104"/>
            <a:ext cx="7729728" cy="737499"/>
          </a:xfrm>
        </p:spPr>
        <p:txBody>
          <a:bodyPr>
            <a:normAutofit fontScale="90000"/>
          </a:bodyPr>
          <a:lstStyle/>
          <a:p>
            <a:r>
              <a:rPr lang="ru-RU" dirty="0"/>
              <a:t>Игровая технология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61E8B3-A2BE-452F-BEC1-E711DEFEAB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57" y="1139484"/>
            <a:ext cx="11591778" cy="4600544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/>
              <a:t>-это игровые формы взаимодействия педагога и детей через реализацию определенного сюжета </a:t>
            </a:r>
            <a:r>
              <a:rPr lang="ru-RU" sz="2000" i="1" dirty="0"/>
              <a:t>(игры, сказки, спектакля)</a:t>
            </a:r>
            <a:r>
              <a:rPr lang="ru-RU" sz="2000" dirty="0"/>
              <a:t>. Другими словами, понятие </a:t>
            </a:r>
            <a:r>
              <a:rPr lang="ru-RU" sz="2000" i="1" dirty="0"/>
              <a:t>«игровые технологии»</a:t>
            </a:r>
            <a:r>
              <a:rPr lang="ru-RU" sz="2000" dirty="0"/>
              <a:t> включает достаточно большую группу методов и приемов организации педагогического процесса в форме различных педагогических игр.</a:t>
            </a:r>
          </a:p>
          <a:p>
            <a:pPr marL="0" indent="0">
              <a:buNone/>
            </a:pPr>
            <a:r>
              <a:rPr lang="ru-RU" sz="2000" b="1" u="sng" dirty="0"/>
              <a:t>Цель</a:t>
            </a:r>
            <a:r>
              <a:rPr lang="ru-RU" sz="2000" dirty="0"/>
              <a:t>: создание полноценной мотивационной основы для формирования навыков и умений деятельности в зависимости от условий функционирования дошкольного учреждения и уровня развития детей. Главное не менять ребёнка и не переделывать его, не учить его каким-то специальным поведенческим навыкам, а дать возможность </a:t>
            </a:r>
            <a:r>
              <a:rPr lang="ru-RU" sz="2000" i="1" dirty="0"/>
              <a:t>«прожить»</a:t>
            </a:r>
            <a:r>
              <a:rPr lang="ru-RU" sz="2000" dirty="0"/>
              <a:t> в игре волнующие его ситуации при полном внимании и сопереживании взрослого..</a:t>
            </a:r>
          </a:p>
          <a:p>
            <a:pPr marL="0" indent="0">
              <a:buNone/>
            </a:pPr>
            <a:r>
              <a:rPr lang="ru-RU" sz="2000" b="1" u="sng" dirty="0"/>
              <a:t>Задачи</a:t>
            </a:r>
            <a:r>
              <a:rPr lang="ru-RU" sz="2000" b="1" dirty="0"/>
              <a:t>: </a:t>
            </a:r>
          </a:p>
          <a:p>
            <a:r>
              <a:rPr lang="ru-RU" sz="2000" dirty="0"/>
              <a:t> Достигнуть высокого уровня мотивации, осознанной потребности в усвоении знаний и умений за счёт собственной активности ребёнка.</a:t>
            </a:r>
          </a:p>
          <a:p>
            <a:r>
              <a:rPr lang="ru-RU" sz="2000" dirty="0"/>
              <a:t> Подобрать средства, активизирующие деятельность детей и повышающие её результативность.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05430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E099452-F205-4D22-B50D-E92F6DF68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402" y="942535"/>
            <a:ext cx="6969136" cy="6499273"/>
          </a:xfrm>
        </p:spPr>
        <p:txBody>
          <a:bodyPr>
            <a:normAutofit/>
          </a:bodyPr>
          <a:lstStyle/>
          <a:p>
            <a:r>
              <a:rPr lang="ru-RU" sz="2400" b="1" u="sng" dirty="0"/>
              <a:t>Игровая технология:</a:t>
            </a:r>
          </a:p>
          <a:p>
            <a:r>
              <a:rPr lang="ru-RU" sz="2400" dirty="0"/>
              <a:t>- активизирует воспитанников;</a:t>
            </a:r>
          </a:p>
          <a:p>
            <a:r>
              <a:rPr lang="ru-RU" sz="2400" dirty="0"/>
              <a:t>- повышает познавательный интерес;</a:t>
            </a:r>
          </a:p>
          <a:p>
            <a:r>
              <a:rPr lang="ru-RU" sz="2400" dirty="0"/>
              <a:t>- вызывает эмоциональный подъём;</a:t>
            </a:r>
          </a:p>
          <a:p>
            <a:r>
              <a:rPr lang="ru-RU" sz="2400" dirty="0"/>
              <a:t>- способствует развитию творчества;</a:t>
            </a:r>
          </a:p>
          <a:p>
            <a:r>
              <a:rPr lang="ru-RU" sz="2400" dirty="0"/>
              <a:t>- максимально концентрирует время занятий за счёт чётко сформулированных условий игры;</a:t>
            </a:r>
          </a:p>
          <a:p>
            <a:r>
              <a:rPr lang="ru-RU" sz="2400" dirty="0"/>
              <a:t>- позволяет педагогу варьировать стратегию и тактику игровых действий за счёт усложнения или упрощения игровых задач в зависимости от уровня освоения материала.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C9A1227-4F33-4AF4-91E0-D4EA2AF1BC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4438" y1="92715" x2="77028" y2="91317"/>
                        <a14:foregroundMark x1="44086" y1="95210" x2="68035" y2="95808"/>
                        <a14:foregroundMark x1="76833" y1="92315" x2="90714" y2="88224"/>
                        <a14:foregroundMark x1="8700" y1="85329" x2="21603" y2="94311"/>
                        <a14:foregroundMark x1="91105" y1="27645" x2="63441" y2="8982"/>
                        <a14:foregroundMark x1="24438" y1="16866" x2="48289" y2="11477"/>
                        <a14:foregroundMark x1="54741" y1="8383" x2="59531" y2="29341"/>
                        <a14:foregroundMark x1="7918" y1="10080" x2="95894" y2="9481"/>
                        <a14:foregroundMark x1="61584" y1="10479" x2="59824" y2="30339"/>
                        <a14:foregroundMark x1="27468" y1="17066" x2="59335" y2="26846"/>
                        <a14:foregroundMark x1="42131" y1="22156" x2="54741" y2="10080"/>
                        <a14:foregroundMark x1="2542" y1="26048" x2="9384" y2="11078"/>
                        <a14:foregroundMark x1="1955" y1="26846" x2="3910" y2="15569"/>
                        <a14:foregroundMark x1="4888" y1="25250" x2="28055" y2="13174"/>
                        <a14:foregroundMark x1="28055" y1="13174" x2="24438" y2="32635"/>
                        <a14:foregroundMark x1="25806" y1="32834" x2="92082" y2="17465"/>
                        <a14:foregroundMark x1="92082" y1="17465" x2="98925" y2="32236"/>
                        <a14:foregroundMark x1="98925" y1="32236" x2="79472" y2="10679"/>
                        <a14:foregroundMark x1="81036" y1="10479" x2="64418" y2="3094"/>
                        <a14:foregroundMark x1="64418" y1="3094" x2="37439" y2="2495"/>
                        <a14:foregroundMark x1="37439" y1="2495" x2="10362" y2="9880"/>
                        <a14:foregroundMark x1="17009" y1="10080" x2="17595" y2="9880"/>
                        <a14:foregroundMark x1="23656" y1="90020" x2="46139" y2="87625"/>
                        <a14:foregroundMark x1="30205" y1="96008" x2="55327" y2="97405"/>
                        <a14:foregroundMark x1="72825" y1="96208" x2="80841" y2="931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058" y="942535"/>
            <a:ext cx="4775540" cy="4677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7744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49C7A0-A48E-47DA-AE8B-2677457D5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6453" y="500458"/>
            <a:ext cx="7729728" cy="1188720"/>
          </a:xfrm>
        </p:spPr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18F3028-0BFC-46AE-8D18-DBC0AD705D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8589" y1="25289" x2="48181" y2="27438"/>
                        <a14:foregroundMark x1="52701" y1="49091" x2="60309" y2="51240"/>
                        <a14:foregroundMark x1="79603" y1="60165" x2="84785" y2="60165"/>
                        <a14:foregroundMark x1="10695" y1="81983" x2="91069" y2="86446"/>
                        <a14:foregroundMark x1="60088" y1="78347" x2="92062" y2="78347"/>
                        <a14:foregroundMark x1="93275" y1="78512" x2="95259" y2="87934"/>
                        <a14:foregroundMark x1="97244" y1="79835" x2="98015" y2="90083"/>
                        <a14:foregroundMark x1="97023" y1="93388" x2="2426" y2="95702"/>
                        <a14:foregroundMark x1="2426" y1="91240" x2="7277" y2="78843"/>
                        <a14:foregroundMark x1="7828" y1="78843" x2="58875" y2="95702"/>
                        <a14:foregroundMark x1="40243" y1="95537" x2="3638" y2="86777"/>
                        <a14:foregroundMark x1="53693" y1="96033" x2="98015" y2="981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136" y="2369848"/>
            <a:ext cx="7000362" cy="4669482"/>
          </a:xfrm>
        </p:spPr>
      </p:pic>
    </p:spTree>
    <p:extLst>
      <p:ext uri="{BB962C8B-B14F-4D97-AF65-F5344CB8AC3E}">
        <p14:creationId xmlns:p14="http://schemas.microsoft.com/office/powerpoint/2010/main" val="724027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74499A-F28C-48FE-803C-4C4584426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34698"/>
            <a:ext cx="7729728" cy="1188720"/>
          </a:xfrm>
        </p:spPr>
        <p:txBody>
          <a:bodyPr/>
          <a:lstStyle/>
          <a:p>
            <a:r>
              <a:rPr lang="ru-RU" dirty="0"/>
              <a:t>Современные педагогические технологии в ДОУ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09B514-1779-4BAD-A100-A7BCFBEADE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1659988"/>
            <a:ext cx="7729728" cy="4628270"/>
          </a:xfrm>
        </p:spPr>
        <p:txBody>
          <a:bodyPr>
            <a:noAutofit/>
          </a:bodyPr>
          <a:lstStyle/>
          <a:p>
            <a:r>
              <a:rPr lang="ru-RU" sz="2800" dirty="0"/>
              <a:t>1. Здоровьесберегающие технологии</a:t>
            </a:r>
          </a:p>
          <a:p>
            <a:r>
              <a:rPr lang="ru-RU" sz="2800" dirty="0"/>
              <a:t>2. Технология личностно-ориентированного взаимодействия педагога с детьми.</a:t>
            </a:r>
          </a:p>
          <a:p>
            <a:r>
              <a:rPr lang="ru-RU" sz="2800" dirty="0"/>
              <a:t>3. Технология проектной деятельности</a:t>
            </a:r>
          </a:p>
          <a:p>
            <a:r>
              <a:rPr lang="ru-RU" sz="2800" dirty="0"/>
              <a:t>4. Технология создания предметно-развивающей среды</a:t>
            </a:r>
          </a:p>
          <a:p>
            <a:r>
              <a:rPr lang="ru-RU" sz="2800" dirty="0"/>
              <a:t>5. Информационно-коммуникативные технологии</a:t>
            </a:r>
          </a:p>
          <a:p>
            <a:r>
              <a:rPr lang="ru-RU" sz="2800" dirty="0"/>
              <a:t>6. Игровая технология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67247C7-A68E-43BF-BE97-5538F4C8C0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246" b="93768" l="11786" r="41310">
                        <a14:foregroundMark x1="20000" y1="69275" x2="23214" y2="71884"/>
                        <a14:foregroundMark x1="24286" y1="71014" x2="26429" y2="67826"/>
                        <a14:foregroundMark x1="21667" y1="20580" x2="28690" y2="20580"/>
                        <a14:foregroundMark x1="35000" y1="65942" x2="37500" y2="652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908" t="6495" r="58851" b="6495"/>
          <a:stretch/>
        </p:blipFill>
        <p:spPr>
          <a:xfrm>
            <a:off x="-39391" y="922159"/>
            <a:ext cx="2270527" cy="536609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B8702B0-3092-43CA-A020-A4C2A57DC72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203" b="90000" l="48214" r="83214">
                        <a14:foregroundMark x1="77738" y1="45942" x2="80714" y2="38116"/>
                        <a14:foregroundMark x1="71071" y1="16377" x2="70833" y2="8986"/>
                        <a14:foregroundMark x1="59643" y1="32319" x2="63690" y2="38696"/>
                        <a14:foregroundMark x1="57024" y1="73623" x2="64881" y2="71449"/>
                        <a14:foregroundMark x1="68452" y1="71884" x2="70000" y2="72754"/>
                        <a14:foregroundMark x1="66786" y1="85797" x2="67381" y2="81304"/>
                        <a14:foregroundMark x1="60714" y1="64203" x2="63095" y2="649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304" r="12433"/>
          <a:stretch/>
        </p:blipFill>
        <p:spPr>
          <a:xfrm>
            <a:off x="8970497" y="334987"/>
            <a:ext cx="3221503" cy="657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28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F9712D-5373-46FF-8701-364BEF9B0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24203"/>
            <a:ext cx="7729728" cy="793770"/>
          </a:xfrm>
        </p:spPr>
        <p:txBody>
          <a:bodyPr>
            <a:normAutofit fontScale="90000"/>
          </a:bodyPr>
          <a:lstStyle/>
          <a:p>
            <a:br>
              <a:rPr lang="ru-RU" dirty="0"/>
            </a:br>
            <a:r>
              <a:rPr lang="ru-RU" dirty="0"/>
              <a:t>Здоровьесберегающие технологии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C01EB24-49AD-4094-8ADA-3EC531068B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77" y="1252026"/>
            <a:ext cx="11366695" cy="52817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- технологии, направленные на решение приоритетной задачи современного дошкольного образования - задачи сохранения, поддержания и обогащения здоровья субъектов педагогического процесса в детском саду: детей, педагогов и родителей.</a:t>
            </a:r>
          </a:p>
          <a:p>
            <a:pPr marL="0" indent="0">
              <a:buNone/>
            </a:pPr>
            <a:r>
              <a:rPr lang="ru-RU" sz="2000" b="1" u="sng" dirty="0"/>
              <a:t>Цель</a:t>
            </a:r>
            <a:r>
              <a:rPr lang="ru-RU" sz="2000" b="1" dirty="0"/>
              <a:t>: </a:t>
            </a:r>
            <a:r>
              <a:rPr lang="ru-RU" sz="2000" dirty="0"/>
              <a:t>сохранение здоровья и совершенствование двигательных возможностей воспитанников с учетом индивидуальных потребностей и способностей, формирование ответственности за свое здоровье у детей, родителей, воспитателей.</a:t>
            </a:r>
          </a:p>
          <a:p>
            <a:pPr marL="0" indent="0">
              <a:buNone/>
            </a:pPr>
            <a:r>
              <a:rPr lang="ru-RU" sz="2000" b="1" u="sng" dirty="0"/>
              <a:t>Задачи</a:t>
            </a:r>
            <a:r>
              <a:rPr lang="ru-RU" sz="2000" b="1" dirty="0"/>
              <a:t>: </a:t>
            </a:r>
          </a:p>
          <a:p>
            <a:r>
              <a:rPr lang="ru-RU" sz="2000" dirty="0"/>
              <a:t>Развивать двигательные навыки и физические способности детей.</a:t>
            </a:r>
          </a:p>
          <a:p>
            <a:r>
              <a:rPr lang="ru-RU" sz="2000" dirty="0"/>
              <a:t>Формировать теоретические знания и практические навыки основ безопасности жизнедеятельности.</a:t>
            </a:r>
          </a:p>
          <a:p>
            <a:r>
              <a:rPr lang="ru-RU" sz="2000" dirty="0"/>
              <a:t>Оказывать поддержку семье в ее желании сохранить</a:t>
            </a:r>
            <a:r>
              <a:rPr lang="ru-RU" sz="2000" b="1" dirty="0"/>
              <a:t> </a:t>
            </a:r>
            <a:r>
              <a:rPr lang="ru-RU" sz="2000" dirty="0"/>
              <a:t>здоровье ребенка и привить ему культуру здорового образа жизни.</a:t>
            </a:r>
          </a:p>
          <a:p>
            <a:endParaRPr lang="ru-RU" sz="20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8EF073D-908B-4EA8-905F-3742832214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645" b="86580" l="98" r="29688">
                        <a14:foregroundMark x1="14063" y1="83983" x2="15820" y2="82576"/>
                        <a14:foregroundMark x1="23633" y1="84524" x2="21387" y2="79437"/>
                        <a14:foregroundMark x1="15820" y1="83442" x2="16309" y2="78896"/>
                        <a14:foregroundMark x1="20605" y1="65152" x2="20801" y2="54545"/>
                        <a14:foregroundMark x1="14063" y1="74675" x2="11719" y2="730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8950" r="71065" b="9028"/>
          <a:stretch/>
        </p:blipFill>
        <p:spPr>
          <a:xfrm>
            <a:off x="8851392" y="2474581"/>
            <a:ext cx="3199931" cy="4193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578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79B45D0-60F9-4429-B82E-7CBD63D74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709" y="211016"/>
            <a:ext cx="11338560" cy="942536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2400" dirty="0"/>
              <a:t>Современные </a:t>
            </a:r>
            <a:r>
              <a:rPr lang="ru-RU" sz="2400" b="1" dirty="0" err="1"/>
              <a:t>здоровьесберегающие</a:t>
            </a:r>
            <a:r>
              <a:rPr lang="ru-RU" sz="2400" b="1" dirty="0"/>
              <a:t> технологии</a:t>
            </a:r>
            <a:r>
              <a:rPr lang="ru-RU" sz="2400" dirty="0"/>
              <a:t> используемые в системе дошкольного образования отражают две линии </a:t>
            </a:r>
            <a:r>
              <a:rPr lang="ru-RU" sz="2400" b="1" dirty="0"/>
              <a:t>оздоровительно-развивающей работы</a:t>
            </a:r>
            <a:r>
              <a:rPr lang="ru-RU" sz="2400" dirty="0"/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E81346-6527-4543-939D-A26B7C94285E}"/>
              </a:ext>
            </a:extLst>
          </p:cNvPr>
          <p:cNvSpPr txBox="1"/>
          <p:nvPr/>
        </p:nvSpPr>
        <p:spPr>
          <a:xfrm>
            <a:off x="562709" y="1375117"/>
            <a:ext cx="5064369" cy="707886"/>
          </a:xfrm>
          <a:prstGeom prst="rect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tx1"/>
                </a:solidFill>
              </a:rPr>
              <a:t>Приобщение детей к физической культуре</a:t>
            </a:r>
          </a:p>
          <a:p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5DBF40-FA9F-4A0E-87DC-54C176CC35C2}"/>
              </a:ext>
            </a:extLst>
          </p:cNvPr>
          <p:cNvSpPr txBox="1"/>
          <p:nvPr/>
        </p:nvSpPr>
        <p:spPr>
          <a:xfrm>
            <a:off x="6096000" y="1375117"/>
            <a:ext cx="5064369" cy="707886"/>
          </a:xfrm>
          <a:prstGeom prst="rect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tx1"/>
                </a:solidFill>
              </a:rPr>
              <a:t>Использование развивающих форм оздоровительной работы</a:t>
            </a:r>
            <a:r>
              <a:rPr lang="ru-RU" dirty="0"/>
              <a:t>.</a:t>
            </a:r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233795F7-980C-4E1B-8719-40A0BF837A2B}"/>
              </a:ext>
            </a:extLst>
          </p:cNvPr>
          <p:cNvCxnSpPr/>
          <p:nvPr/>
        </p:nvCxnSpPr>
        <p:spPr>
          <a:xfrm flipH="1">
            <a:off x="4290646" y="956603"/>
            <a:ext cx="604911" cy="19694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08E29B5C-5271-40FE-98A8-62F5B19BEDEF}"/>
              </a:ext>
            </a:extLst>
          </p:cNvPr>
          <p:cNvCxnSpPr/>
          <p:nvPr/>
        </p:nvCxnSpPr>
        <p:spPr>
          <a:xfrm>
            <a:off x="6499274" y="984738"/>
            <a:ext cx="675249" cy="16881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05DA32C-B365-4110-979C-D33E749269BE}"/>
              </a:ext>
            </a:extLst>
          </p:cNvPr>
          <p:cNvSpPr txBox="1"/>
          <p:nvPr/>
        </p:nvSpPr>
        <p:spPr>
          <a:xfrm>
            <a:off x="640080" y="2602524"/>
            <a:ext cx="851095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/>
              <a:t>Формы организации :</a:t>
            </a:r>
          </a:p>
          <a:p>
            <a:r>
              <a:rPr lang="ru-RU" sz="2000" dirty="0"/>
              <a:t>• физкультурные занятия</a:t>
            </a:r>
          </a:p>
          <a:p>
            <a:r>
              <a:rPr lang="ru-RU" sz="2000" dirty="0"/>
              <a:t>• самостоятельная деятельность детей</a:t>
            </a:r>
          </a:p>
          <a:p>
            <a:r>
              <a:rPr lang="ru-RU" sz="2000" dirty="0"/>
              <a:t>• подвижные игры</a:t>
            </a:r>
          </a:p>
          <a:p>
            <a:r>
              <a:rPr lang="ru-RU" sz="2000" dirty="0"/>
              <a:t>• утренняя гимнастика (традиционная, дыхательная, звуковая)</a:t>
            </a:r>
          </a:p>
          <a:p>
            <a:r>
              <a:rPr lang="ru-RU" sz="2000" dirty="0"/>
              <a:t>• двигательно-оздоровительные физкультминутки</a:t>
            </a:r>
          </a:p>
          <a:p>
            <a:r>
              <a:rPr lang="ru-RU" sz="2000" dirty="0"/>
              <a:t>• физические упражнения после дневного сна</a:t>
            </a:r>
          </a:p>
          <a:p>
            <a:r>
              <a:rPr lang="ru-RU" sz="2000" dirty="0"/>
              <a:t>• физические упражнения в сочетании с закаливающими процедурами</a:t>
            </a:r>
          </a:p>
          <a:p>
            <a:r>
              <a:rPr lang="ru-RU" sz="2000" dirty="0"/>
              <a:t>• физкультурные прогулки (в парк, на стадион)</a:t>
            </a:r>
          </a:p>
          <a:p>
            <a:r>
              <a:rPr lang="ru-RU" sz="2000" dirty="0"/>
              <a:t>• физкультурные досуги</a:t>
            </a:r>
          </a:p>
          <a:p>
            <a:r>
              <a:rPr lang="ru-RU" sz="2000" dirty="0"/>
              <a:t>• спортивные праздники</a:t>
            </a:r>
          </a:p>
          <a:p>
            <a:r>
              <a:rPr lang="ru-RU" sz="2000" dirty="0"/>
              <a:t>• оздоровительные процедуры в водной среде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BD601A2-A68A-4077-BC8D-8BFD62D684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5125" b="87375" l="2125" r="44750">
                        <a14:foregroundMark x1="12250" y1="64375" x2="17375" y2="58500"/>
                        <a14:foregroundMark x1="15625" y1="60500" x2="19750" y2="56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5385" r="53556" b="13949"/>
          <a:stretch/>
        </p:blipFill>
        <p:spPr>
          <a:xfrm>
            <a:off x="7648393" y="4234376"/>
            <a:ext cx="4794809" cy="316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011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36BE37-FFA6-43C5-9637-93C4AF3A4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468" y="168812"/>
            <a:ext cx="10480430" cy="949161"/>
          </a:xfrm>
        </p:spPr>
        <p:txBody>
          <a:bodyPr>
            <a:normAutofit fontScale="90000"/>
          </a:bodyPr>
          <a:lstStyle/>
          <a:p>
            <a:br>
              <a:rPr lang="ru-RU" dirty="0"/>
            </a:br>
            <a:r>
              <a:rPr lang="ru-RU" dirty="0"/>
              <a:t>Технология личностно-ориентированного взаимодействия педагога с детьми.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5A60552-6270-4DB6-B74D-55641F5907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504" y="1216448"/>
            <a:ext cx="11127545" cy="11891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/>
              <a:t>Личностно-ориентированный подход</a:t>
            </a:r>
            <a:r>
              <a:rPr lang="ru-RU" sz="2000" dirty="0"/>
              <a:t>, это не просто учет особенностей субъекта учения, это иная методология организации условий обучения, которая предполагает не «учет», а «включение» его собственно-личностных функций или востребование его субъективного опыта.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953026-479E-4E87-A8E8-C9DE60F1AE0B}"/>
              </a:ext>
            </a:extLst>
          </p:cNvPr>
          <p:cNvSpPr txBox="1"/>
          <p:nvPr/>
        </p:nvSpPr>
        <p:spPr>
          <a:xfrm>
            <a:off x="520504" y="2504050"/>
            <a:ext cx="8609429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/>
              <a:t>Цель</a:t>
            </a:r>
            <a:r>
              <a:rPr lang="ru-RU" sz="2000" b="1" dirty="0"/>
              <a:t>: </a:t>
            </a:r>
            <a:r>
              <a:rPr lang="ru-RU" sz="2000" dirty="0"/>
              <a:t>заложить в ребенке механизмы самореализации, саморазвития, адаптации, саморегуляции, самозащиты, самовоспитания и другие, необходимые для становления самобытного </a:t>
            </a:r>
            <a:r>
              <a:rPr lang="ru-RU" sz="2000" b="1" dirty="0"/>
              <a:t>личностного образа</a:t>
            </a:r>
            <a:r>
              <a:rPr lang="ru-RU" sz="2000" dirty="0"/>
              <a:t>.</a:t>
            </a:r>
            <a:r>
              <a:rPr lang="ru-RU" sz="2000" b="1" dirty="0"/>
              <a:t> </a:t>
            </a:r>
          </a:p>
          <a:p>
            <a:r>
              <a:rPr lang="ru-RU" sz="2000" b="1" u="sng" dirty="0"/>
              <a:t>Задачи</a:t>
            </a:r>
            <a:r>
              <a:rPr lang="ru-RU" sz="2000" b="1" dirty="0"/>
              <a:t>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Гуманистическая направленность содержания деятельности ДОУ, школы.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Обеспечение комфортных, бесконфликтных и безопасных условий развития личности ребёнка, реализация её природных потенциалов.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Приоритет личностных отношений.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Индивидуальный подход к воспитанникам.</a:t>
            </a:r>
          </a:p>
          <a:p>
            <a:pPr marL="285750" indent="-285750">
              <a:buFontTx/>
              <a:buChar char="-"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568512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5F0B007-365D-46D7-9611-2BD3ACF9B9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4930" y="182881"/>
            <a:ext cx="7727855" cy="4501659"/>
          </a:xfrm>
        </p:spPr>
        <p:txBody>
          <a:bodyPr>
            <a:normAutofit/>
          </a:bodyPr>
          <a:lstStyle/>
          <a:p>
            <a:r>
              <a:rPr lang="ru-RU" sz="2000" b="1" u="sng" dirty="0"/>
              <a:t>Функции</a:t>
            </a:r>
            <a:r>
              <a:rPr lang="ru-RU" sz="2000" b="1" dirty="0"/>
              <a:t>: </a:t>
            </a:r>
          </a:p>
          <a:p>
            <a:r>
              <a:rPr lang="ru-RU" sz="2000" dirty="0"/>
              <a:t>гуманитарная, суть, которой состоит в признании самоценности человека и обеспечении его физического и нравственного здоровья, осознание смысла жизни и активной позиции в ней, </a:t>
            </a:r>
            <a:r>
              <a:rPr lang="ru-RU" sz="2000" b="1" dirty="0"/>
              <a:t>личностной</a:t>
            </a:r>
            <a:r>
              <a:rPr lang="ru-RU" sz="2000" dirty="0"/>
              <a:t> свободы и возможности максимальной реализации собственного потенциала. </a:t>
            </a:r>
          </a:p>
          <a:p>
            <a:pPr marL="285750" indent="-285750"/>
            <a:r>
              <a:rPr lang="ru-RU" sz="2000" dirty="0" err="1"/>
              <a:t>культуросозидательная</a:t>
            </a:r>
            <a:r>
              <a:rPr lang="ru-RU" sz="2000" dirty="0"/>
              <a:t>, которая направлена на сохранение, передачу, воспроизводство и развитие культуры средствами образования.</a:t>
            </a:r>
          </a:p>
          <a:p>
            <a:pPr marL="285750" indent="-285750"/>
            <a:r>
              <a:rPr lang="ru-RU" sz="2000" dirty="0"/>
              <a:t>социализации, которая предполагает обеспечение усвоения и воспроизводства индивидом социального опыта, необходимого и достаточного для вхождение человека в жизнь общества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DF4E6B-3ABA-4266-8B6F-FE174535C016}"/>
              </a:ext>
            </a:extLst>
          </p:cNvPr>
          <p:cNvSpPr txBox="1"/>
          <p:nvPr/>
        </p:nvSpPr>
        <p:spPr>
          <a:xfrm>
            <a:off x="443131" y="4684540"/>
            <a:ext cx="725424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/>
              <a:t>Формы организации:</a:t>
            </a:r>
          </a:p>
          <a:p>
            <a:r>
              <a:rPr lang="ru-RU" sz="2000" dirty="0"/>
              <a:t>1.Игры, занятия, спортивные досуги.</a:t>
            </a:r>
          </a:p>
          <a:p>
            <a:r>
              <a:rPr lang="ru-RU" sz="2000" dirty="0"/>
              <a:t>2.Упражнения, наблюдения, экспериментальная деятельность.</a:t>
            </a:r>
          </a:p>
          <a:p>
            <a:r>
              <a:rPr lang="ru-RU" sz="2000" dirty="0"/>
              <a:t>3.Упражнения, игры, гимнастика, массаж.</a:t>
            </a:r>
          </a:p>
          <a:p>
            <a:r>
              <a:rPr lang="ru-RU" sz="2000" dirty="0"/>
              <a:t>4.Тренинги, этюды, образно-ролевые игры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8A0EE70-8D16-4AC0-A08A-58F7EA4D13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8" r="100000">
                        <a14:foregroundMark x1="15527" y1="75709" x2="80957" y2="81628"/>
                        <a14:foregroundMark x1="23828" y1="89026" x2="79492" y2="94575"/>
                        <a14:foregroundMark x1="33398" y1="94575" x2="10156" y2="85327"/>
                        <a14:foregroundMark x1="5566" y1="82244" x2="5762" y2="71147"/>
                        <a14:foregroundMark x1="22168" y1="30826" x2="58887" y2="4932"/>
                        <a14:foregroundMark x1="63086" y1="9248" x2="92969" y2="32676"/>
                        <a14:foregroundMark x1="65332" y1="7398" x2="91895" y2="12700"/>
                        <a14:foregroundMark x1="93652" y1="29593" x2="81445" y2="98027"/>
                        <a14:foregroundMark x1="91992" y1="60912" x2="94141" y2="79778"/>
                        <a14:foregroundMark x1="94141" y1="79778" x2="87109" y2="93342"/>
                        <a14:foregroundMark x1="77246" y1="64612" x2="17969" y2="9618"/>
                        <a14:foregroundMark x1="12109" y1="9618" x2="43457" y2="3453"/>
                        <a14:foregroundMark x1="7715" y1="8878" x2="3027" y2="75092"/>
                        <a14:foregroundMark x1="4980" y1="14797" x2="5078" y2="9001"/>
                        <a14:foregroundMark x1="78418" y1="4932" x2="92188" y2="10111"/>
                        <a14:foregroundMark x1="92676" y1="10111" x2="86523" y2="4316"/>
                        <a14:foregroundMark x1="5566" y1="86190" x2="17773" y2="98027"/>
                        <a14:foregroundMark x1="5957" y1="85080" x2="8496" y2="94575"/>
                        <a14:foregroundMark x1="4980" y1="82861" x2="3516" y2="89396"/>
                        <a14:foregroundMark x1="5273" y1="91862" x2="89258" y2="98644"/>
                        <a14:foregroundMark x1="88477" y1="98274" x2="93652" y2="87793"/>
                        <a14:foregroundMark x1="23438" y1="5302" x2="38770" y2="1480"/>
                        <a14:foregroundMark x1="33887" y1="53391" x2="47949" y2="76942"/>
                        <a14:foregroundMark x1="30078" y1="64982" x2="44727" y2="54131"/>
                        <a14:backgroundMark x1="1660" y1="12084" x2="195" y2="16769"/>
                        <a14:backgroundMark x1="20996" y1="1850" x2="31250" y2="6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42" y="719210"/>
            <a:ext cx="4329588" cy="3429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113E8BF-920C-4380-A6A6-9B7DF1935D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4111" y1="50000" x2="22222" y2="56667"/>
                        <a14:foregroundMark x1="42556" y1="47000" x2="44000" y2="43444"/>
                        <a14:foregroundMark x1="50778" y1="52556" x2="62000" y2="75889"/>
                        <a14:foregroundMark x1="13222" y1="68889" x2="44000" y2="69333"/>
                        <a14:foregroundMark x1="51000" y1="78556" x2="59556" y2="70556"/>
                        <a14:foregroundMark x1="54444" y1="87556" x2="59333" y2="84889"/>
                        <a14:foregroundMark x1="60556" y1="81000" x2="63111" y2="74667"/>
                        <a14:foregroundMark x1="73889" y1="32444" x2="79222" y2="63556"/>
                        <a14:foregroundMark x1="71111" y1="33667" x2="74556" y2="64222"/>
                        <a14:foregroundMark x1="78444" y1="32778" x2="78444" y2="42444"/>
                        <a14:foregroundMark x1="79889" y1="57667" x2="81333" y2="65000"/>
                        <a14:foregroundMark x1="75000" y1="81000" x2="79444" y2="73444"/>
                        <a14:foregroundMark x1="22222" y1="76111" x2="27778" y2="76111"/>
                        <a14:foregroundMark x1="19333" y1="70778" x2="40111" y2="70556"/>
                        <a14:foregroundMark x1="29222" y1="38000" x2="29667" y2="43667"/>
                        <a14:foregroundMark x1="33556" y1="81667" x2="38889" y2="79222"/>
                        <a14:foregroundMark x1="22444" y1="79556" x2="27333" y2="80000"/>
                        <a14:foregroundMark x1="43000" y1="81222" x2="44444" y2="79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72" y="3429000"/>
            <a:ext cx="3790071" cy="3790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152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59273B-5568-4C47-8D28-05E48C851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19104"/>
            <a:ext cx="7729728" cy="751566"/>
          </a:xfrm>
        </p:spPr>
        <p:txBody>
          <a:bodyPr>
            <a:normAutofit fontScale="90000"/>
          </a:bodyPr>
          <a:lstStyle/>
          <a:p>
            <a:br>
              <a:rPr lang="ru-RU" dirty="0"/>
            </a:br>
            <a:r>
              <a:rPr lang="ru-RU" dirty="0"/>
              <a:t>Технология проектной деятельности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8FA41B-439A-47CF-88AF-50FDBCA136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63" y="1125416"/>
            <a:ext cx="11324492" cy="55134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это педагогическая технология, стержнем которой является самостоятельная деятельность детей – исследовательская, познавательная, продуктивная, в процессе которой ребёнок познаёт окружающий мир и воплощает новые знания в реальные продукты. </a:t>
            </a:r>
          </a:p>
          <a:p>
            <a:pPr marL="0" indent="0">
              <a:buNone/>
            </a:pPr>
            <a:r>
              <a:rPr lang="ru-RU" sz="2000" b="1" u="sng" dirty="0"/>
              <a:t>Цель</a:t>
            </a:r>
            <a:r>
              <a:rPr lang="ru-RU" sz="2000" b="1" dirty="0"/>
              <a:t>: </a:t>
            </a:r>
            <a:r>
              <a:rPr lang="ru-RU" sz="2000" dirty="0"/>
              <a:t>развитие свободной творческой личности ребёнка, которое определяется задачами развития и задачами исследовательской деятельности детей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sz="2000" b="1" dirty="0"/>
              <a:t> </a:t>
            </a:r>
            <a:r>
              <a:rPr lang="ru-RU" sz="2000" b="1" u="sng" dirty="0"/>
              <a:t>Задачи</a:t>
            </a:r>
            <a:r>
              <a:rPr lang="ru-RU" sz="2000" b="1" dirty="0"/>
              <a:t>: </a:t>
            </a:r>
          </a:p>
          <a:p>
            <a:r>
              <a:rPr lang="ru-RU" sz="2000" dirty="0"/>
              <a:t>обеспечение психологического благополучия и здоровья детей;</a:t>
            </a:r>
          </a:p>
          <a:p>
            <a:r>
              <a:rPr lang="ru-RU" sz="2000" dirty="0"/>
              <a:t> развитие познавательных способностей;</a:t>
            </a:r>
          </a:p>
          <a:p>
            <a:r>
              <a:rPr lang="ru-RU" sz="2000" dirty="0"/>
              <a:t>развитие творческого воображения;</a:t>
            </a:r>
          </a:p>
          <a:p>
            <a:r>
              <a:rPr lang="ru-RU" sz="2000" dirty="0"/>
              <a:t>развитие творческого мышления;</a:t>
            </a:r>
          </a:p>
          <a:p>
            <a:r>
              <a:rPr lang="ru-RU" sz="2000" dirty="0"/>
              <a:t>развитие коммуникативных навыков.</a:t>
            </a:r>
          </a:p>
          <a:p>
            <a:endParaRPr lang="ru-RU" sz="2000" b="1" dirty="0"/>
          </a:p>
          <a:p>
            <a:pPr marL="0" indent="0">
              <a:buNone/>
            </a:pPr>
            <a:endParaRPr lang="ru-RU" sz="20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C2A3438-5699-4CB5-918A-B28EE86FB7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3615" y1="91017" x2="89615" y2="82576"/>
                        <a14:foregroundMark x1="68692" y1="97078" x2="91077" y2="88528"/>
                        <a14:foregroundMark x1="91385" y1="33658" x2="64077" y2="8117"/>
                        <a14:foregroundMark x1="53462" y1="44048" x2="67615" y2="15152"/>
                        <a14:foregroundMark x1="58077" y1="7684" x2="93231" y2="16667"/>
                        <a14:foregroundMark x1="94231" y1="17100" x2="94231" y2="44589"/>
                        <a14:foregroundMark x1="93923" y1="43615" x2="21846" y2="15584"/>
                        <a14:foregroundMark x1="18615" y1="14610" x2="41692" y2="9632"/>
                        <a14:foregroundMark x1="20077" y1="19589" x2="28923" y2="34632"/>
                        <a14:foregroundMark x1="18615" y1="28571" x2="31385" y2="18615"/>
                        <a14:foregroundMark x1="4077" y1="36580" x2="8692" y2="17641"/>
                        <a14:foregroundMark x1="2308" y1="23593" x2="8692" y2="12662"/>
                        <a14:foregroundMark x1="15077" y1="9632" x2="31385" y2="4113"/>
                        <a14:foregroundMark x1="17231" y1="5628" x2="33923" y2="2165"/>
                        <a14:foregroundMark x1="49846" y1="4654" x2="87154" y2="8658"/>
                        <a14:foregroundMark x1="4462" y1="45130" x2="2692" y2="27165"/>
                        <a14:foregroundMark x1="2692" y1="31061" x2="1923" y2="20671"/>
                        <a14:foregroundMark x1="4769" y1="14610" x2="10846" y2="8658"/>
                        <a14:foregroundMark x1="11538" y1="7143" x2="28231" y2="1623"/>
                        <a14:foregroundMark x1="65538" y1="96537" x2="24000" y2="93506"/>
                        <a14:foregroundMark x1="85000" y1="64610" x2="95308" y2="77597"/>
                        <a14:foregroundMark x1="79385" y1="75541" x2="86769" y2="79545"/>
                        <a14:foregroundMark x1="94231" y1="83009" x2="95308" y2="91017"/>
                        <a14:foregroundMark x1="16154" y1="93506" x2="12231" y2="69048"/>
                        <a14:foregroundMark x1="21846" y1="95996" x2="27154" y2="98593"/>
                        <a14:foregroundMark x1="15769" y1="96537" x2="10462" y2="82035"/>
                        <a14:foregroundMark x1="92462" y1="12662" x2="99231" y2="296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436" y="3429000"/>
            <a:ext cx="4579033" cy="325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707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0AB4351-D1AF-47E9-9D1A-932BCCD24B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336" y="196949"/>
            <a:ext cx="4465086" cy="26447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u="sng" dirty="0"/>
              <a:t>Проект – это 5 </a:t>
            </a:r>
            <a:r>
              <a:rPr lang="ru-RU" sz="2000" b="1" i="1" u="sng" dirty="0"/>
              <a:t>«П»</a:t>
            </a:r>
            <a:r>
              <a:rPr lang="ru-RU" sz="2000" b="1" u="sng" dirty="0"/>
              <a:t>:</a:t>
            </a:r>
          </a:p>
          <a:p>
            <a:pPr marL="0" indent="0">
              <a:buNone/>
            </a:pPr>
            <a:r>
              <a:rPr lang="ru-RU" sz="2000" dirty="0"/>
              <a:t>• Проблема;</a:t>
            </a:r>
          </a:p>
          <a:p>
            <a:pPr marL="0" indent="0">
              <a:buNone/>
            </a:pPr>
            <a:r>
              <a:rPr lang="ru-RU" sz="2000" dirty="0"/>
              <a:t>• Проектирование или планирование;</a:t>
            </a:r>
          </a:p>
          <a:p>
            <a:pPr marL="0" indent="0">
              <a:buNone/>
            </a:pPr>
            <a:r>
              <a:rPr lang="ru-RU" sz="2000" dirty="0"/>
              <a:t>• Поиск информации;</a:t>
            </a:r>
          </a:p>
          <a:p>
            <a:pPr marL="0" indent="0">
              <a:buNone/>
            </a:pPr>
            <a:r>
              <a:rPr lang="ru-RU" sz="2000" dirty="0"/>
              <a:t>• Продукт;</a:t>
            </a:r>
          </a:p>
          <a:p>
            <a:pPr marL="0" indent="0">
              <a:buNone/>
            </a:pPr>
            <a:r>
              <a:rPr lang="ru-RU" sz="2000" dirty="0"/>
              <a:t>• Презентация.</a:t>
            </a:r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49C0F4-AF95-4918-8BB7-C344BA0E177C}"/>
              </a:ext>
            </a:extLst>
          </p:cNvPr>
          <p:cNvSpPr txBox="1"/>
          <p:nvPr/>
        </p:nvSpPr>
        <p:spPr>
          <a:xfrm>
            <a:off x="4193110" y="2475915"/>
            <a:ext cx="759655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/>
              <a:t>Примерный план работы воспитателя по подготовке проекта:</a:t>
            </a:r>
          </a:p>
          <a:p>
            <a:r>
              <a:rPr lang="ru-RU" sz="2000" dirty="0"/>
              <a:t>1. На основе изученных проблем детей поставить цель проекта.</a:t>
            </a:r>
          </a:p>
          <a:p>
            <a:r>
              <a:rPr lang="ru-RU" sz="2000" dirty="0"/>
              <a:t>2. Разработка плана движения к цели </a:t>
            </a:r>
            <a:r>
              <a:rPr lang="ru-RU" sz="2000" i="1" dirty="0"/>
              <a:t>(воспитатель, методист обсуждают план с родителями)</a:t>
            </a:r>
            <a:r>
              <a:rPr lang="ru-RU" sz="2000" dirty="0"/>
              <a:t>.</a:t>
            </a:r>
          </a:p>
          <a:p>
            <a:r>
              <a:rPr lang="ru-RU" sz="2000" dirty="0"/>
              <a:t>3. Привлечение специалистов к осуществлению соответствующих разделов проекта.</a:t>
            </a:r>
          </a:p>
          <a:p>
            <a:r>
              <a:rPr lang="ru-RU" sz="2000" dirty="0"/>
              <a:t>4. Составление плана – схемы проекта.</a:t>
            </a:r>
          </a:p>
          <a:p>
            <a:r>
              <a:rPr lang="ru-RU" sz="2000" dirty="0"/>
              <a:t>5. Сбор, накопление материала.</a:t>
            </a:r>
          </a:p>
          <a:p>
            <a:r>
              <a:rPr lang="ru-RU" sz="2000" dirty="0"/>
              <a:t>6. Включение в план – схему занятий, игр и других видов детской деятельности.</a:t>
            </a:r>
          </a:p>
          <a:p>
            <a:r>
              <a:rPr lang="ru-RU" sz="2000" dirty="0"/>
              <a:t>7. Домашнее задания и задания для самостоятельного выполнения.</a:t>
            </a:r>
          </a:p>
          <a:p>
            <a:r>
              <a:rPr lang="ru-RU" sz="2000" dirty="0"/>
              <a:t>8. Презентация проекта, открытое занятие, мероприятие.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231160E-43F4-4FE9-B56F-0B54D08665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25" b="95625" l="20889" r="83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063" r="18711"/>
          <a:stretch/>
        </p:blipFill>
        <p:spPr>
          <a:xfrm>
            <a:off x="-191320" y="2727245"/>
            <a:ext cx="4656406" cy="412352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18A7745-1EB1-40FD-887E-33B884FBA7B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00" b="90000" l="1889" r="100000">
                        <a14:foregroundMark x1="28444" y1="17000" x2="61444" y2="56222"/>
                        <a14:foregroundMark x1="41556" y1="48222" x2="70889" y2="22778"/>
                        <a14:foregroundMark x1="42778" y1="17444" x2="69222" y2="29778"/>
                        <a14:foregroundMark x1="49889" y1="23000" x2="54444" y2="34000"/>
                        <a14:foregroundMark x1="38222" y1="20889" x2="50333" y2="24778"/>
                        <a14:foregroundMark x1="40444" y1="16667" x2="68556" y2="17889"/>
                        <a14:foregroundMark x1="60556" y1="12667" x2="83778" y2="30111"/>
                        <a14:foregroundMark x1="81778" y1="30111" x2="52222" y2="63222"/>
                        <a14:foregroundMark x1="54000" y1="67333" x2="46000" y2="53778"/>
                        <a14:foregroundMark x1="51111" y1="68111" x2="57889" y2="60333"/>
                        <a14:foregroundMark x1="54000" y1="69333" x2="45778" y2="57000"/>
                        <a14:foregroundMark x1="57889" y1="63556" x2="53000" y2="76556"/>
                        <a14:foregroundMark x1="53667" y1="75333" x2="40333" y2="50444"/>
                        <a14:foregroundMark x1="45778" y1="58222" x2="26778" y2="37111"/>
                        <a14:foregroundMark x1="28778" y1="40000" x2="22444" y2="29111"/>
                        <a14:foregroundMark x1="24444" y1="35333" x2="33556" y2="15556"/>
                        <a14:foregroundMark x1="25778" y1="25889" x2="30889" y2="15222"/>
                        <a14:foregroundMark x1="34333" y1="14778" x2="60444" y2="11667"/>
                        <a14:foregroundMark x1="59333" y1="11667" x2="82111" y2="22556"/>
                        <a14:foregroundMark x1="73889" y1="16000" x2="84000" y2="21778"/>
                        <a14:foregroundMark x1="84444" y1="19889" x2="80889" y2="30778"/>
                        <a14:foregroundMark x1="87667" y1="23222" x2="57778" y2="63333"/>
                        <a14:foregroundMark x1="87111" y1="39333" x2="86000" y2="35444"/>
                        <a14:foregroundMark x1="23444" y1="41889" x2="29667" y2="33222"/>
                        <a14:foregroundMark x1="19111" y1="35333" x2="21444" y2="35111"/>
                        <a14:foregroundMark x1="21778" y1="26222" x2="22889" y2="26000"/>
                        <a14:foregroundMark x1="36222" y1="14556" x2="38000" y2="11444"/>
                        <a14:foregroundMark x1="33111" y1="19889" x2="38222" y2="15778"/>
                        <a14:foregroundMark x1="61000" y1="20889" x2="70444" y2="22778"/>
                        <a14:foregroundMark x1="64333" y1="10889" x2="65333" y2="9222"/>
                        <a14:foregroundMark x1="5778" y1="51667" x2="10333" y2="47333"/>
                        <a14:foregroundMark x1="12444" y1="55000" x2="15889" y2="50889"/>
                        <a14:foregroundMark x1="72333" y1="76333" x2="74111" y2="70000"/>
                        <a14:foregroundMark x1="27000" y1="82667" x2="27000" y2="77333"/>
                        <a14:foregroundMark x1="72444" y1="82667" x2="79667" y2="76333"/>
                        <a14:foregroundMark x1="86667" y1="30111" x2="88889" y2="29778"/>
                        <a14:foregroundMark x1="55444" y1="70556" x2="65556" y2="53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941" b="11445"/>
          <a:stretch/>
        </p:blipFill>
        <p:spPr>
          <a:xfrm>
            <a:off x="6020974" y="0"/>
            <a:ext cx="3781396" cy="236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5207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BAC835-9775-4353-B862-96F8140B7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2646" y="183527"/>
            <a:ext cx="9706708" cy="934446"/>
          </a:xfrm>
        </p:spPr>
        <p:txBody>
          <a:bodyPr>
            <a:normAutofit fontScale="90000"/>
          </a:bodyPr>
          <a:lstStyle/>
          <a:p>
            <a:br>
              <a:rPr lang="ru-RU" dirty="0"/>
            </a:br>
            <a:r>
              <a:rPr lang="ru-RU" dirty="0"/>
              <a:t>Технология создания предметно-развивающей среды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054B716-8F26-489C-94FF-706F05A4EA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911" y="1266093"/>
            <a:ext cx="10846191" cy="52753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/>
              <a:t>Предметно-развивающая среда</a:t>
            </a:r>
            <a:r>
              <a:rPr lang="ru-RU" sz="2000" dirty="0"/>
              <a:t> - это организованное жизненное пространство, способное обеспечить социально-        культурное    становление дошкольника, удовлетворить потребности актуального и ближайшего творческого развития ребенка, становление его способностей.</a:t>
            </a:r>
          </a:p>
          <a:p>
            <a:pPr marL="0" indent="0">
              <a:buNone/>
            </a:pPr>
            <a:r>
              <a:rPr lang="ru-RU" sz="2000" b="1" u="sng" dirty="0"/>
              <a:t>Цель</a:t>
            </a:r>
            <a:r>
              <a:rPr lang="ru-RU" sz="2000" b="1" dirty="0"/>
              <a:t>: </a:t>
            </a:r>
            <a:r>
              <a:rPr lang="ru-RU" sz="2000" dirty="0"/>
              <a:t>обеспечение жизненно важных потребностей формирующейся личности дошкольника: витальных (органические жизненно важные потребности), социальных, духовных.</a:t>
            </a:r>
            <a:endParaRPr lang="ru-RU" sz="2000" b="1" dirty="0"/>
          </a:p>
          <a:p>
            <a:pPr marL="0" indent="0">
              <a:buNone/>
            </a:pPr>
            <a:r>
              <a:rPr lang="ru-RU" sz="2000" b="1" u="sng" dirty="0"/>
              <a:t>Задачи</a:t>
            </a:r>
            <a:r>
              <a:rPr lang="ru-RU" sz="2000" b="1" dirty="0"/>
              <a:t>: </a:t>
            </a:r>
          </a:p>
          <a:p>
            <a:r>
              <a:rPr lang="ru-RU" sz="2000" dirty="0"/>
              <a:t>обеспечить чувство психической защищенности,  доверие ребенка к миру, радость существования;</a:t>
            </a:r>
          </a:p>
          <a:p>
            <a:r>
              <a:rPr lang="ru-RU" sz="2000" dirty="0"/>
              <a:t>организовать предметно-развивающую среду, обеспечивающую творческую деятельность каждого ребенка, становление его способностей;</a:t>
            </a:r>
          </a:p>
          <a:p>
            <a:r>
              <a:rPr lang="ru-RU" sz="2000" dirty="0"/>
              <a:t> развивать индивидуальность ребенка;</a:t>
            </a:r>
          </a:p>
          <a:p>
            <a:r>
              <a:rPr lang="ru-RU" sz="2000" dirty="0"/>
              <a:t>способствовать активности и наиболее полной реализации  ребенка;</a:t>
            </a:r>
          </a:p>
          <a:p>
            <a:r>
              <a:rPr lang="ru-RU" sz="2000" dirty="0"/>
              <a:t>формировать базис личностной культуры;</a:t>
            </a:r>
          </a:p>
          <a:p>
            <a:endParaRPr lang="ru-RU" b="1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DEFCFDA-9B52-4456-91B0-DD894F29E2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000" b="90000" l="19500" r="90000">
                        <a14:foregroundMark x1="63125" y1="32875" x2="64750" y2="32625"/>
                        <a14:foregroundMark x1="64125" y1="33250" x2="65000" y2="31625"/>
                        <a14:foregroundMark x1="45500" y1="39750" x2="46625" y2="44500"/>
                        <a14:foregroundMark x1="56625" y1="48000" x2="57625" y2="45125"/>
                        <a14:foregroundMark x1="58500" y1="45500" x2="62750" y2="41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852" t="15840" r="29933" b="45195"/>
          <a:stretch/>
        </p:blipFill>
        <p:spPr>
          <a:xfrm flipH="1">
            <a:off x="8928296" y="4502309"/>
            <a:ext cx="2658793" cy="267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957087"/>
      </p:ext>
    </p:extLst>
  </p:cSld>
  <p:clrMapOvr>
    <a:masterClrMapping/>
  </p:clrMapOvr>
</p:sld>
</file>

<file path=ppt/theme/theme1.xml><?xml version="1.0" encoding="utf-8"?>
<a:theme xmlns:a="http://schemas.openxmlformats.org/drawingml/2006/main" name="Посылка">
  <a:themeElements>
    <a:clrScheme name="Посылка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Посылка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осылка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Посылка</Template>
  <TotalTime>159</TotalTime>
  <Words>1261</Words>
  <Application>Microsoft Office PowerPoint</Application>
  <PresentationFormat>Широкоэкранный</PresentationFormat>
  <Paragraphs>112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Corbel</vt:lpstr>
      <vt:lpstr>Gill Sans MT</vt:lpstr>
      <vt:lpstr>Посылка</vt:lpstr>
      <vt:lpstr>Современные педагогические технологии в ДОУ</vt:lpstr>
      <vt:lpstr>Современные педагогические технологии в ДОУ</vt:lpstr>
      <vt:lpstr> Здоровьесберегающие технологии </vt:lpstr>
      <vt:lpstr>Презентация PowerPoint</vt:lpstr>
      <vt:lpstr> Технология личностно-ориентированного взаимодействия педагога с детьми. </vt:lpstr>
      <vt:lpstr>Презентация PowerPoint</vt:lpstr>
      <vt:lpstr> Технология проектной деятельности </vt:lpstr>
      <vt:lpstr>Презентация PowerPoint</vt:lpstr>
      <vt:lpstr> Технология создания предметно-развивающей среды </vt:lpstr>
      <vt:lpstr>Презентация PowerPoint</vt:lpstr>
      <vt:lpstr> Информационно-коммуникативные технологии </vt:lpstr>
      <vt:lpstr>Презентация PowerPoint</vt:lpstr>
      <vt:lpstr>Игровая технология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Современные педагогические технологии в ДОУ</dc:title>
  <dc:creator>Admin</dc:creator>
  <cp:lastModifiedBy>Admin</cp:lastModifiedBy>
  <cp:revision>16</cp:revision>
  <dcterms:created xsi:type="dcterms:W3CDTF">2020-05-05T13:50:16Z</dcterms:created>
  <dcterms:modified xsi:type="dcterms:W3CDTF">2020-05-05T16:35:04Z</dcterms:modified>
</cp:coreProperties>
</file>