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  <p:sldMasterId id="2147483651" r:id="rId2"/>
    <p:sldMasterId id="2147483652" r:id="rId3"/>
  </p:sldMasterIdLst>
  <p:notesMasterIdLst>
    <p:notesMasterId r:id="rId22"/>
  </p:notesMasterIdLst>
  <p:handoutMasterIdLst>
    <p:handoutMasterId r:id="rId23"/>
  </p:handoutMasterIdLst>
  <p:sldIdLst>
    <p:sldId id="256" r:id="rId4"/>
    <p:sldId id="285" r:id="rId5"/>
    <p:sldId id="260" r:id="rId6"/>
    <p:sldId id="263" r:id="rId7"/>
    <p:sldId id="264" r:id="rId8"/>
    <p:sldId id="299" r:id="rId9"/>
    <p:sldId id="274" r:id="rId10"/>
    <p:sldId id="301" r:id="rId11"/>
    <p:sldId id="300" r:id="rId12"/>
    <p:sldId id="302" r:id="rId13"/>
    <p:sldId id="303" r:id="rId14"/>
    <p:sldId id="279" r:id="rId15"/>
    <p:sldId id="280" r:id="rId16"/>
    <p:sldId id="275" r:id="rId17"/>
    <p:sldId id="298" r:id="rId18"/>
    <p:sldId id="284" r:id="rId19"/>
    <p:sldId id="286" r:id="rId20"/>
    <p:sldId id="304" r:id="rId21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aiandra G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aiandra G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aiandra G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aiandra G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aiandra GD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Maiandra GD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Maiandra GD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Maiandra GD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Maiandra G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2025A"/>
    <a:srgbClr val="DF2A17"/>
    <a:srgbClr val="E4D2F2"/>
    <a:srgbClr val="FFFFFF"/>
    <a:srgbClr val="0000CC"/>
    <a:srgbClr val="F75725"/>
    <a:srgbClr val="0066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60" autoAdjust="0"/>
    <p:restoredTop sz="94414" autoAdjust="0"/>
  </p:normalViewPr>
  <p:slideViewPr>
    <p:cSldViewPr>
      <p:cViewPr varScale="1">
        <p:scale>
          <a:sx n="65" d="100"/>
          <a:sy n="65" d="100"/>
        </p:scale>
        <p:origin x="-720" y="-82"/>
      </p:cViewPr>
      <p:guideLst>
        <p:guide orient="horz" pos="4315"/>
        <p:guide/>
      </p:guideLst>
    </p:cSldViewPr>
  </p:slideViewPr>
  <p:outlineViewPr>
    <p:cViewPr>
      <p:scale>
        <a:sx n="33" d="100"/>
        <a:sy n="33" d="100"/>
      </p:scale>
      <p:origin x="0" y="21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C12D1-9EDA-4F30-BC8D-22796B61123F}" type="doc">
      <dgm:prSet loTypeId="urn:microsoft.com/office/officeart/2005/8/layout/radial1" loCatId="relationship" qsTypeId="urn:microsoft.com/office/officeart/2005/8/quickstyle/simple1#3" qsCatId="simple" csTypeId="urn:microsoft.com/office/officeart/2005/8/colors/accent1_2#1" csCatId="accent1" phldr="1"/>
      <dgm:spPr/>
    </dgm:pt>
    <dgm:pt modelId="{1ECEC4CF-B5A9-40B0-A518-8C299A0BF87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Blackadder ITC" pitchFamily="82" charset="0"/>
            </a:rPr>
            <a:t>Задачи решаемые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Blackadder ITC" pitchFamily="82" charset="0"/>
            </a:rPr>
            <a:t>музыкальным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Blackadder ITC" pitchFamily="82" charset="0"/>
            </a:rPr>
            <a:t>руководителем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Blackadder ITC" pitchFamily="82" charset="0"/>
            </a:rPr>
            <a:t>в процессе музыкального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Blackadder ITC" pitchFamily="82" charset="0"/>
            </a:rPr>
            <a:t> воспитания детей</a:t>
          </a:r>
        </a:p>
      </dgm:t>
    </dgm:pt>
    <dgm:pt modelId="{BE4E4A0C-A1C8-4F2E-908D-0A3DA88C250B}" type="parTrans" cxnId="{03D61BAE-ADFC-4B01-BD6F-221BD14EC588}">
      <dgm:prSet/>
      <dgm:spPr/>
      <dgm:t>
        <a:bodyPr/>
        <a:lstStyle/>
        <a:p>
          <a:endParaRPr lang="ru-RU"/>
        </a:p>
      </dgm:t>
    </dgm:pt>
    <dgm:pt modelId="{7050E0B0-6B24-4C8A-968C-82FA8F095F92}" type="sibTrans" cxnId="{03D61BAE-ADFC-4B01-BD6F-221BD14EC588}">
      <dgm:prSet/>
      <dgm:spPr/>
      <dgm:t>
        <a:bodyPr/>
        <a:lstStyle/>
        <a:p>
          <a:endParaRPr lang="ru-RU"/>
        </a:p>
      </dgm:t>
    </dgm:pt>
    <dgm:pt modelId="{46680D76-0B40-422B-9192-E9817D03D79F}">
      <dgm:prSet custT="1"/>
      <dgm:spPr>
        <a:solidFill>
          <a:schemeClr val="accent3">
            <a:lumMod val="8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Wingdings 2" pitchFamily="18" charset="2"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3C3E42"/>
              </a:solidFill>
              <a:effectLst/>
              <a:latin typeface="Monotype Corsiva" pitchFamily="66" charset="0"/>
            </a:rPr>
            <a:t>1. 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3C3E42"/>
              </a:solidFill>
              <a:effectLst/>
              <a:latin typeface="Arial" pitchFamily="34" charset="0"/>
              <a:cs typeface="Arial" pitchFamily="34" charset="0"/>
            </a:rPr>
            <a:t>Организация и проведение занятия в каждой возрастной группе.</a:t>
          </a:r>
          <a:endParaRPr kumimoji="0" lang="ru-RU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B71597D-6FA1-48BD-A95C-1C2040D3BA34}" type="parTrans" cxnId="{2B1D9194-17C4-4C3A-B7DB-D94A76234A93}">
      <dgm:prSet/>
      <dgm:spPr/>
      <dgm:t>
        <a:bodyPr/>
        <a:lstStyle/>
        <a:p>
          <a:endParaRPr lang="ru-RU"/>
        </a:p>
      </dgm:t>
    </dgm:pt>
    <dgm:pt modelId="{EBB205BE-6FE2-4E87-AA76-4C4BBDAB166A}" type="sibTrans" cxnId="{2B1D9194-17C4-4C3A-B7DB-D94A76234A93}">
      <dgm:prSet/>
      <dgm:spPr/>
      <dgm:t>
        <a:bodyPr/>
        <a:lstStyle/>
        <a:p>
          <a:endParaRPr lang="ru-RU"/>
        </a:p>
      </dgm:t>
    </dgm:pt>
    <dgm:pt modelId="{70FF09BF-67BC-4B51-9C8B-220B85FBBBC2}">
      <dgm:prSet custT="1"/>
      <dgm:spPr>
        <a:solidFill>
          <a:schemeClr val="accent3">
            <a:lumMod val="8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Wingdings 2" pitchFamily="18" charset="2"/>
            <a:buNone/>
            <a:tabLst/>
          </a:pPr>
          <a:r>
            <a:rPr kumimoji="0" lang="ru-RU" sz="1400" b="1" i="1" u="none" strike="noStrike" cap="none" normalizeH="0" baseline="0" dirty="0" smtClean="0">
              <a:ln>
                <a:noFill/>
              </a:ln>
              <a:solidFill>
                <a:srgbClr val="3C3E42"/>
              </a:solidFill>
              <a:effectLst/>
              <a:latin typeface="Arial" pitchFamily="34" charset="0"/>
              <a:cs typeface="Arial" pitchFamily="34" charset="0"/>
            </a:rPr>
            <a:t>2. Индивидуальное обучение одарённых или отстающих детей тем или иным программным умениям.</a:t>
          </a:r>
          <a:endParaRPr kumimoji="0" lang="ru-RU" sz="14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CFBE1E1-F8BC-440C-85D1-F33157A4B772}" type="parTrans" cxnId="{7B41B1AC-5F27-408E-92DE-47B7957EB59A}">
      <dgm:prSet/>
      <dgm:spPr/>
      <dgm:t>
        <a:bodyPr/>
        <a:lstStyle/>
        <a:p>
          <a:endParaRPr lang="ru-RU"/>
        </a:p>
      </dgm:t>
    </dgm:pt>
    <dgm:pt modelId="{295534F6-9A3B-4790-9770-07F656C21B24}" type="sibTrans" cxnId="{7B41B1AC-5F27-408E-92DE-47B7957EB59A}">
      <dgm:prSet/>
      <dgm:spPr/>
      <dgm:t>
        <a:bodyPr/>
        <a:lstStyle/>
        <a:p>
          <a:endParaRPr lang="ru-RU"/>
        </a:p>
      </dgm:t>
    </dgm:pt>
    <dgm:pt modelId="{58B3B106-CDB3-44EA-84EF-70E6A552161C}">
      <dgm:prSet custT="1"/>
      <dgm:spPr>
        <a:solidFill>
          <a:schemeClr val="accent3">
            <a:lumMod val="8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Wingdings 2" pitchFamily="18" charset="2"/>
            <a:buNone/>
            <a:tabLst/>
          </a:pPr>
          <a:r>
            <a:rPr kumimoji="0" lang="ru-RU" sz="1400" b="1" i="1" u="none" strike="noStrike" cap="none" normalizeH="0" baseline="0" dirty="0" smtClean="0">
              <a:ln>
                <a:noFill/>
              </a:ln>
              <a:solidFill>
                <a:srgbClr val="3C3E42"/>
              </a:solidFill>
              <a:effectLst/>
              <a:latin typeface="Arial" pitchFamily="34" charset="0"/>
              <a:cs typeface="Arial" pitchFamily="34" charset="0"/>
            </a:rPr>
            <a:t>3. Организация и проведение праздников, программ развлечений в детском саду. </a:t>
          </a:r>
          <a:endParaRPr kumimoji="0" lang="ru-RU" sz="14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C84FF4A-FD87-40C5-B229-C44C2AEEB8C5}" type="parTrans" cxnId="{D8BEFB8D-5351-4061-97C1-D874361BBE61}">
      <dgm:prSet/>
      <dgm:spPr/>
      <dgm:t>
        <a:bodyPr/>
        <a:lstStyle/>
        <a:p>
          <a:endParaRPr lang="ru-RU"/>
        </a:p>
      </dgm:t>
    </dgm:pt>
    <dgm:pt modelId="{5521D9EA-1291-414F-BB99-1D524870F2DB}" type="sibTrans" cxnId="{D8BEFB8D-5351-4061-97C1-D874361BBE61}">
      <dgm:prSet/>
      <dgm:spPr/>
      <dgm:t>
        <a:bodyPr/>
        <a:lstStyle/>
        <a:p>
          <a:endParaRPr lang="ru-RU"/>
        </a:p>
      </dgm:t>
    </dgm:pt>
    <dgm:pt modelId="{3916BA8B-F8C7-48F7-9C72-8DD04AF45B98}">
      <dgm:prSet custT="1"/>
      <dgm:spPr>
        <a:solidFill>
          <a:schemeClr val="accent3">
            <a:lumMod val="8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Wingdings 2" pitchFamily="18" charset="2"/>
            <a:buNone/>
            <a:tabLst/>
          </a:pPr>
          <a:r>
            <a:rPr kumimoji="0" lang="ru-RU" sz="1400" b="1" i="1" u="none" strike="noStrike" cap="none" normalizeH="0" baseline="0" dirty="0" smtClean="0">
              <a:ln>
                <a:noFill/>
              </a:ln>
              <a:solidFill>
                <a:srgbClr val="3C3E42"/>
              </a:solidFill>
              <a:effectLst/>
              <a:latin typeface="Arial" pitchFamily="34" charset="0"/>
              <a:cs typeface="Arial" pitchFamily="34" charset="0"/>
            </a:rPr>
            <a:t>4.Создание развивающей музыкально-образовательной среды детского сада.</a:t>
          </a:r>
          <a:endParaRPr kumimoji="0" lang="ru-RU" sz="1400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11EB176-BE86-4632-98C6-887C530181E9}" type="parTrans" cxnId="{8C169A45-74C3-4336-B09A-F52C007317A3}">
      <dgm:prSet/>
      <dgm:spPr/>
      <dgm:t>
        <a:bodyPr/>
        <a:lstStyle/>
        <a:p>
          <a:endParaRPr lang="ru-RU"/>
        </a:p>
      </dgm:t>
    </dgm:pt>
    <dgm:pt modelId="{1D783343-7938-4871-985A-AB95B89570CD}" type="sibTrans" cxnId="{8C169A45-74C3-4336-B09A-F52C007317A3}">
      <dgm:prSet/>
      <dgm:spPr/>
      <dgm:t>
        <a:bodyPr/>
        <a:lstStyle/>
        <a:p>
          <a:endParaRPr lang="ru-RU"/>
        </a:p>
      </dgm:t>
    </dgm:pt>
    <dgm:pt modelId="{C9BC7D47-BA2B-41AE-AA82-515E5204A442}">
      <dgm:prSet/>
      <dgm:spPr>
        <a:solidFill>
          <a:schemeClr val="accent3">
            <a:lumMod val="8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Wingdings 2" pitchFamily="18" charset="2"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3C3E42"/>
              </a:solidFill>
              <a:effectLst/>
              <a:latin typeface="Arial" pitchFamily="34" charset="0"/>
              <a:cs typeface="Arial" pitchFamily="34" charset="0"/>
            </a:rPr>
            <a:t>5. Координация работы воспитателя в области музыкального воспитания  и развития детей.</a:t>
          </a:r>
          <a:endParaRPr kumimoji="0" lang="ru-RU" b="0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B0FE055-6472-49CF-ACD6-9D2B5FBD4812}" type="parTrans" cxnId="{CA78ABC5-80BF-4F4C-B6D8-7B156D1088B1}">
      <dgm:prSet/>
      <dgm:spPr/>
      <dgm:t>
        <a:bodyPr/>
        <a:lstStyle/>
        <a:p>
          <a:endParaRPr lang="ru-RU"/>
        </a:p>
      </dgm:t>
    </dgm:pt>
    <dgm:pt modelId="{EB05AA36-6FDE-44E7-BE8D-5CA1D0A67CCC}" type="sibTrans" cxnId="{CA78ABC5-80BF-4F4C-B6D8-7B156D1088B1}">
      <dgm:prSet/>
      <dgm:spPr/>
      <dgm:t>
        <a:bodyPr/>
        <a:lstStyle/>
        <a:p>
          <a:endParaRPr lang="ru-RU"/>
        </a:p>
      </dgm:t>
    </dgm:pt>
    <dgm:pt modelId="{28A8DB14-A2A0-4FA3-BAE3-DCA8496D78A0}">
      <dgm:prSet custT="1"/>
      <dgm:spPr>
        <a:solidFill>
          <a:schemeClr val="accent3">
            <a:lumMod val="8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Wingdings 2" pitchFamily="18" charset="2"/>
            <a:buNone/>
            <a:tabLst/>
          </a:pPr>
          <a:r>
            <a:rPr kumimoji="0" lang="ru-RU" sz="1400" b="1" i="1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6. Выявление возможностей каждого воспитателя и умелое использование их в процессе музыкального занятия.</a:t>
          </a:r>
        </a:p>
      </dgm:t>
    </dgm:pt>
    <dgm:pt modelId="{E3D67CBC-EE7E-4F8F-A039-05DF6712F6D2}" type="parTrans" cxnId="{A7ACBDEA-503A-4BD5-B836-4F47C53FD158}">
      <dgm:prSet/>
      <dgm:spPr/>
      <dgm:t>
        <a:bodyPr/>
        <a:lstStyle/>
        <a:p>
          <a:endParaRPr lang="ru-RU"/>
        </a:p>
      </dgm:t>
    </dgm:pt>
    <dgm:pt modelId="{071D1E3A-B1C4-4FB3-B5A5-F538DF14FC3B}" type="sibTrans" cxnId="{A7ACBDEA-503A-4BD5-B836-4F47C53FD158}">
      <dgm:prSet/>
      <dgm:spPr/>
      <dgm:t>
        <a:bodyPr/>
        <a:lstStyle/>
        <a:p>
          <a:endParaRPr lang="ru-RU"/>
        </a:p>
      </dgm:t>
    </dgm:pt>
    <dgm:pt modelId="{AD212571-51FC-4007-AFC3-4BCD34091159}" type="pres">
      <dgm:prSet presAssocID="{CEAC12D1-9EDA-4F30-BC8D-22796B61123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69DE58-4CBF-4D0D-BE3C-471A8A94E092}" type="pres">
      <dgm:prSet presAssocID="{1ECEC4CF-B5A9-40B0-A518-8C299A0BF878}" presName="centerShape" presStyleLbl="node0" presStyleIdx="0" presStyleCnt="1" custScaleX="179832" custScaleY="126035" custLinFactNeighborX="1667" custLinFactNeighborY="-1813"/>
      <dgm:spPr/>
      <dgm:t>
        <a:bodyPr/>
        <a:lstStyle/>
        <a:p>
          <a:endParaRPr lang="ru-RU"/>
        </a:p>
      </dgm:t>
    </dgm:pt>
    <dgm:pt modelId="{1C19BB8A-930C-4306-A1FB-33AB6C19B8B3}" type="pres">
      <dgm:prSet presAssocID="{EB71597D-6FA1-48BD-A95C-1C2040D3BA34}" presName="Name9" presStyleLbl="parChTrans1D2" presStyleIdx="0" presStyleCnt="6"/>
      <dgm:spPr/>
      <dgm:t>
        <a:bodyPr/>
        <a:lstStyle/>
        <a:p>
          <a:endParaRPr lang="ru-RU"/>
        </a:p>
      </dgm:t>
    </dgm:pt>
    <dgm:pt modelId="{68A7AEFE-B6A3-4621-897C-F964CC0AA611}" type="pres">
      <dgm:prSet presAssocID="{EB71597D-6FA1-48BD-A95C-1C2040D3BA34}" presName="connTx" presStyleLbl="parChTrans1D2" presStyleIdx="0" presStyleCnt="6"/>
      <dgm:spPr/>
      <dgm:t>
        <a:bodyPr/>
        <a:lstStyle/>
        <a:p>
          <a:endParaRPr lang="ru-RU"/>
        </a:p>
      </dgm:t>
    </dgm:pt>
    <dgm:pt modelId="{99F9BC61-944B-4EFF-92B2-CC6B31E0C88B}" type="pres">
      <dgm:prSet presAssocID="{46680D76-0B40-422B-9192-E9817D03D79F}" presName="node" presStyleLbl="node1" presStyleIdx="0" presStyleCnt="6" custScaleX="199307" custRadScaleRad="96973" custRadScaleInc="1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DAF65-68E3-42D0-87A6-C83D1ED2EFFF}" type="pres">
      <dgm:prSet presAssocID="{ECFBE1E1-F8BC-440C-85D1-F33157A4B772}" presName="Name9" presStyleLbl="parChTrans1D2" presStyleIdx="1" presStyleCnt="6"/>
      <dgm:spPr/>
      <dgm:t>
        <a:bodyPr/>
        <a:lstStyle/>
        <a:p>
          <a:endParaRPr lang="ru-RU"/>
        </a:p>
      </dgm:t>
    </dgm:pt>
    <dgm:pt modelId="{97280899-03B1-4E44-8D56-065484C88DF2}" type="pres">
      <dgm:prSet presAssocID="{ECFBE1E1-F8BC-440C-85D1-F33157A4B772}" presName="connTx" presStyleLbl="parChTrans1D2" presStyleIdx="1" presStyleCnt="6"/>
      <dgm:spPr/>
      <dgm:t>
        <a:bodyPr/>
        <a:lstStyle/>
        <a:p>
          <a:endParaRPr lang="ru-RU"/>
        </a:p>
      </dgm:t>
    </dgm:pt>
    <dgm:pt modelId="{F20913C3-B574-4A7F-A739-D99BFC19EFB3}" type="pres">
      <dgm:prSet presAssocID="{70FF09BF-67BC-4B51-9C8B-220B85FBBBC2}" presName="node" presStyleLbl="node1" presStyleIdx="1" presStyleCnt="6" custScaleX="220527" custScaleY="67992" custRadScaleRad="132405" custRadScaleInc="27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5E548-EAA2-4357-99AF-7CC57BCAAF7B}" type="pres">
      <dgm:prSet presAssocID="{5C84FF4A-FD87-40C5-B229-C44C2AEEB8C5}" presName="Name9" presStyleLbl="parChTrans1D2" presStyleIdx="2" presStyleCnt="6"/>
      <dgm:spPr/>
      <dgm:t>
        <a:bodyPr/>
        <a:lstStyle/>
        <a:p>
          <a:endParaRPr lang="ru-RU"/>
        </a:p>
      </dgm:t>
    </dgm:pt>
    <dgm:pt modelId="{D62CCB05-969C-4D1D-B55E-AAA220FEA9CB}" type="pres">
      <dgm:prSet presAssocID="{5C84FF4A-FD87-40C5-B229-C44C2AEEB8C5}" presName="connTx" presStyleLbl="parChTrans1D2" presStyleIdx="2" presStyleCnt="6"/>
      <dgm:spPr/>
      <dgm:t>
        <a:bodyPr/>
        <a:lstStyle/>
        <a:p>
          <a:endParaRPr lang="ru-RU"/>
        </a:p>
      </dgm:t>
    </dgm:pt>
    <dgm:pt modelId="{B9BD599D-4184-4A9A-B1FF-D3E13A0EF13B}" type="pres">
      <dgm:prSet presAssocID="{58B3B106-CDB3-44EA-84EF-70E6A552161C}" presName="node" presStyleLbl="node1" presStyleIdx="2" presStyleCnt="6" custScaleX="201046" custRadScaleRad="125697" custRadScaleInc="-33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522B6-04B8-438D-95F9-A4ED659AE751}" type="pres">
      <dgm:prSet presAssocID="{D11EB176-BE86-4632-98C6-887C530181E9}" presName="Name9" presStyleLbl="parChTrans1D2" presStyleIdx="3" presStyleCnt="6"/>
      <dgm:spPr/>
      <dgm:t>
        <a:bodyPr/>
        <a:lstStyle/>
        <a:p>
          <a:endParaRPr lang="ru-RU"/>
        </a:p>
      </dgm:t>
    </dgm:pt>
    <dgm:pt modelId="{6E3EF482-1BE1-4BE7-BBF4-53802CF0284E}" type="pres">
      <dgm:prSet presAssocID="{D11EB176-BE86-4632-98C6-887C530181E9}" presName="connTx" presStyleLbl="parChTrans1D2" presStyleIdx="3" presStyleCnt="6"/>
      <dgm:spPr/>
      <dgm:t>
        <a:bodyPr/>
        <a:lstStyle/>
        <a:p>
          <a:endParaRPr lang="ru-RU"/>
        </a:p>
      </dgm:t>
    </dgm:pt>
    <dgm:pt modelId="{B7D6D469-2F68-4000-96DA-F454F1A4E319}" type="pres">
      <dgm:prSet presAssocID="{3916BA8B-F8C7-48F7-9C72-8DD04AF45B98}" presName="node" presStyleLbl="node1" presStyleIdx="3" presStyleCnt="6" custScaleX="190343" custRadScaleRad="86424" custRadScaleInc="5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84492-2108-4EB8-B184-5E52E64EDC6D}" type="pres">
      <dgm:prSet presAssocID="{3B0FE055-6472-49CF-ACD6-9D2B5FBD4812}" presName="Name9" presStyleLbl="parChTrans1D2" presStyleIdx="4" presStyleCnt="6"/>
      <dgm:spPr/>
      <dgm:t>
        <a:bodyPr/>
        <a:lstStyle/>
        <a:p>
          <a:endParaRPr lang="ru-RU"/>
        </a:p>
      </dgm:t>
    </dgm:pt>
    <dgm:pt modelId="{8FC0B474-5144-4021-83DA-55753FF66713}" type="pres">
      <dgm:prSet presAssocID="{3B0FE055-6472-49CF-ACD6-9D2B5FBD4812}" presName="connTx" presStyleLbl="parChTrans1D2" presStyleIdx="4" presStyleCnt="6"/>
      <dgm:spPr/>
      <dgm:t>
        <a:bodyPr/>
        <a:lstStyle/>
        <a:p>
          <a:endParaRPr lang="ru-RU"/>
        </a:p>
      </dgm:t>
    </dgm:pt>
    <dgm:pt modelId="{0318AA19-E655-4783-82D2-AB4F05312103}" type="pres">
      <dgm:prSet presAssocID="{C9BC7D47-BA2B-41AE-AA82-515E5204A442}" presName="node" presStyleLbl="node1" presStyleIdx="4" presStyleCnt="6" custScaleX="202397" custRadScaleRad="134225" custRadScaleInc="27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71DA0-AA91-4BB9-8E53-8ABCB3815D33}" type="pres">
      <dgm:prSet presAssocID="{E3D67CBC-EE7E-4F8F-A039-05DF6712F6D2}" presName="Name9" presStyleLbl="parChTrans1D2" presStyleIdx="5" presStyleCnt="6"/>
      <dgm:spPr/>
      <dgm:t>
        <a:bodyPr/>
        <a:lstStyle/>
        <a:p>
          <a:endParaRPr lang="ru-RU"/>
        </a:p>
      </dgm:t>
    </dgm:pt>
    <dgm:pt modelId="{37C6DBCE-14BE-4304-9BE5-F3FB6FB006A2}" type="pres">
      <dgm:prSet presAssocID="{E3D67CBC-EE7E-4F8F-A039-05DF6712F6D2}" presName="connTx" presStyleLbl="parChTrans1D2" presStyleIdx="5" presStyleCnt="6"/>
      <dgm:spPr/>
      <dgm:t>
        <a:bodyPr/>
        <a:lstStyle/>
        <a:p>
          <a:endParaRPr lang="ru-RU"/>
        </a:p>
      </dgm:t>
    </dgm:pt>
    <dgm:pt modelId="{E441EB9A-A5E3-43C7-97BF-C3A5E3F4902F}" type="pres">
      <dgm:prSet presAssocID="{28A8DB14-A2A0-4FA3-BAE3-DCA8496D78A0}" presName="node" presStyleLbl="node1" presStyleIdx="5" presStyleCnt="6" custScaleX="191407" custRadScaleRad="126653" custRadScaleInc="-32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C96F7D-1448-4047-B928-C595B229CB0E}" type="presOf" srcId="{5C84FF4A-FD87-40C5-B229-C44C2AEEB8C5}" destId="{D62CCB05-969C-4D1D-B55E-AAA220FEA9CB}" srcOrd="1" destOrd="0" presId="urn:microsoft.com/office/officeart/2005/8/layout/radial1"/>
    <dgm:cxn modelId="{C15C41E5-B11E-4FDC-B175-9CC8E4B8E37C}" type="presOf" srcId="{D11EB176-BE86-4632-98C6-887C530181E9}" destId="{6E3EF482-1BE1-4BE7-BBF4-53802CF0284E}" srcOrd="1" destOrd="0" presId="urn:microsoft.com/office/officeart/2005/8/layout/radial1"/>
    <dgm:cxn modelId="{A3914BB0-F2EA-4918-9468-7707D4761DF7}" type="presOf" srcId="{58B3B106-CDB3-44EA-84EF-70E6A552161C}" destId="{B9BD599D-4184-4A9A-B1FF-D3E13A0EF13B}" srcOrd="0" destOrd="0" presId="urn:microsoft.com/office/officeart/2005/8/layout/radial1"/>
    <dgm:cxn modelId="{A7ACBDEA-503A-4BD5-B836-4F47C53FD158}" srcId="{1ECEC4CF-B5A9-40B0-A518-8C299A0BF878}" destId="{28A8DB14-A2A0-4FA3-BAE3-DCA8496D78A0}" srcOrd="5" destOrd="0" parTransId="{E3D67CBC-EE7E-4F8F-A039-05DF6712F6D2}" sibTransId="{071D1E3A-B1C4-4FB3-B5A5-F538DF14FC3B}"/>
    <dgm:cxn modelId="{1087816E-CDB3-49B8-811F-400E223D8674}" type="presOf" srcId="{CEAC12D1-9EDA-4F30-BC8D-22796B61123F}" destId="{AD212571-51FC-4007-AFC3-4BCD34091159}" srcOrd="0" destOrd="0" presId="urn:microsoft.com/office/officeart/2005/8/layout/radial1"/>
    <dgm:cxn modelId="{7B08DC97-3EC6-48A1-AB51-F2653D71BA18}" type="presOf" srcId="{1ECEC4CF-B5A9-40B0-A518-8C299A0BF878}" destId="{8369DE58-4CBF-4D0D-BE3C-471A8A94E092}" srcOrd="0" destOrd="0" presId="urn:microsoft.com/office/officeart/2005/8/layout/radial1"/>
    <dgm:cxn modelId="{9D7FD1C5-4AF1-4665-A3FA-69018163D168}" type="presOf" srcId="{E3D67CBC-EE7E-4F8F-A039-05DF6712F6D2}" destId="{C3F71DA0-AA91-4BB9-8E53-8ABCB3815D33}" srcOrd="0" destOrd="0" presId="urn:microsoft.com/office/officeart/2005/8/layout/radial1"/>
    <dgm:cxn modelId="{8DD16B97-4437-49F7-AA7E-58EB07D46389}" type="presOf" srcId="{46680D76-0B40-422B-9192-E9817D03D79F}" destId="{99F9BC61-944B-4EFF-92B2-CC6B31E0C88B}" srcOrd="0" destOrd="0" presId="urn:microsoft.com/office/officeart/2005/8/layout/radial1"/>
    <dgm:cxn modelId="{4275DA0B-3580-473A-B8FB-C48C7990AE41}" type="presOf" srcId="{EB71597D-6FA1-48BD-A95C-1C2040D3BA34}" destId="{1C19BB8A-930C-4306-A1FB-33AB6C19B8B3}" srcOrd="0" destOrd="0" presId="urn:microsoft.com/office/officeart/2005/8/layout/radial1"/>
    <dgm:cxn modelId="{AB42774C-5198-4B3C-80D0-60AA277DDBE8}" type="presOf" srcId="{E3D67CBC-EE7E-4F8F-A039-05DF6712F6D2}" destId="{37C6DBCE-14BE-4304-9BE5-F3FB6FB006A2}" srcOrd="1" destOrd="0" presId="urn:microsoft.com/office/officeart/2005/8/layout/radial1"/>
    <dgm:cxn modelId="{8299E6BB-EED3-444C-8D57-46EB8BB4A6EA}" type="presOf" srcId="{70FF09BF-67BC-4B51-9C8B-220B85FBBBC2}" destId="{F20913C3-B574-4A7F-A739-D99BFC19EFB3}" srcOrd="0" destOrd="0" presId="urn:microsoft.com/office/officeart/2005/8/layout/radial1"/>
    <dgm:cxn modelId="{7B41B1AC-5F27-408E-92DE-47B7957EB59A}" srcId="{1ECEC4CF-B5A9-40B0-A518-8C299A0BF878}" destId="{70FF09BF-67BC-4B51-9C8B-220B85FBBBC2}" srcOrd="1" destOrd="0" parTransId="{ECFBE1E1-F8BC-440C-85D1-F33157A4B772}" sibTransId="{295534F6-9A3B-4790-9770-07F656C21B24}"/>
    <dgm:cxn modelId="{8C169A45-74C3-4336-B09A-F52C007317A3}" srcId="{1ECEC4CF-B5A9-40B0-A518-8C299A0BF878}" destId="{3916BA8B-F8C7-48F7-9C72-8DD04AF45B98}" srcOrd="3" destOrd="0" parTransId="{D11EB176-BE86-4632-98C6-887C530181E9}" sibTransId="{1D783343-7938-4871-985A-AB95B89570CD}"/>
    <dgm:cxn modelId="{6C1E5B89-5FA5-4AA6-88EB-8A5A4C68A2A8}" type="presOf" srcId="{C9BC7D47-BA2B-41AE-AA82-515E5204A442}" destId="{0318AA19-E655-4783-82D2-AB4F05312103}" srcOrd="0" destOrd="0" presId="urn:microsoft.com/office/officeart/2005/8/layout/radial1"/>
    <dgm:cxn modelId="{CB87891F-2E1C-4063-B7E7-DC22C1881A7E}" type="presOf" srcId="{28A8DB14-A2A0-4FA3-BAE3-DCA8496D78A0}" destId="{E441EB9A-A5E3-43C7-97BF-C3A5E3F4902F}" srcOrd="0" destOrd="0" presId="urn:microsoft.com/office/officeart/2005/8/layout/radial1"/>
    <dgm:cxn modelId="{CA78ABC5-80BF-4F4C-B6D8-7B156D1088B1}" srcId="{1ECEC4CF-B5A9-40B0-A518-8C299A0BF878}" destId="{C9BC7D47-BA2B-41AE-AA82-515E5204A442}" srcOrd="4" destOrd="0" parTransId="{3B0FE055-6472-49CF-ACD6-9D2B5FBD4812}" sibTransId="{EB05AA36-6FDE-44E7-BE8D-5CA1D0A67CCC}"/>
    <dgm:cxn modelId="{03D61BAE-ADFC-4B01-BD6F-221BD14EC588}" srcId="{CEAC12D1-9EDA-4F30-BC8D-22796B61123F}" destId="{1ECEC4CF-B5A9-40B0-A518-8C299A0BF878}" srcOrd="0" destOrd="0" parTransId="{BE4E4A0C-A1C8-4F2E-908D-0A3DA88C250B}" sibTransId="{7050E0B0-6B24-4C8A-968C-82FA8F095F92}"/>
    <dgm:cxn modelId="{D8BEFB8D-5351-4061-97C1-D874361BBE61}" srcId="{1ECEC4CF-B5A9-40B0-A518-8C299A0BF878}" destId="{58B3B106-CDB3-44EA-84EF-70E6A552161C}" srcOrd="2" destOrd="0" parTransId="{5C84FF4A-FD87-40C5-B229-C44C2AEEB8C5}" sibTransId="{5521D9EA-1291-414F-BB99-1D524870F2DB}"/>
    <dgm:cxn modelId="{2B1D9194-17C4-4C3A-B7DB-D94A76234A93}" srcId="{1ECEC4CF-B5A9-40B0-A518-8C299A0BF878}" destId="{46680D76-0B40-422B-9192-E9817D03D79F}" srcOrd="0" destOrd="0" parTransId="{EB71597D-6FA1-48BD-A95C-1C2040D3BA34}" sibTransId="{EBB205BE-6FE2-4E87-AA76-4C4BBDAB166A}"/>
    <dgm:cxn modelId="{1CE99365-EA98-4DA2-8A31-EC7898E5A7ED}" type="presOf" srcId="{3B0FE055-6472-49CF-ACD6-9D2B5FBD4812}" destId="{8FC0B474-5144-4021-83DA-55753FF66713}" srcOrd="1" destOrd="0" presId="urn:microsoft.com/office/officeart/2005/8/layout/radial1"/>
    <dgm:cxn modelId="{566DF0CD-71ED-4BF7-A309-329FEC41A61D}" type="presOf" srcId="{5C84FF4A-FD87-40C5-B229-C44C2AEEB8C5}" destId="{E4E5E548-EAA2-4357-99AF-7CC57BCAAF7B}" srcOrd="0" destOrd="0" presId="urn:microsoft.com/office/officeart/2005/8/layout/radial1"/>
    <dgm:cxn modelId="{97417DF9-2C4C-4E03-BFBA-4689A099B999}" type="presOf" srcId="{EB71597D-6FA1-48BD-A95C-1C2040D3BA34}" destId="{68A7AEFE-B6A3-4621-897C-F964CC0AA611}" srcOrd="1" destOrd="0" presId="urn:microsoft.com/office/officeart/2005/8/layout/radial1"/>
    <dgm:cxn modelId="{799C423F-7593-4298-BA2C-3BCBF54D0FB4}" type="presOf" srcId="{3B0FE055-6472-49CF-ACD6-9D2B5FBD4812}" destId="{48984492-2108-4EB8-B184-5E52E64EDC6D}" srcOrd="0" destOrd="0" presId="urn:microsoft.com/office/officeart/2005/8/layout/radial1"/>
    <dgm:cxn modelId="{E35AC6B1-982F-4197-A07A-693DF8FF981A}" type="presOf" srcId="{3916BA8B-F8C7-48F7-9C72-8DD04AF45B98}" destId="{B7D6D469-2F68-4000-96DA-F454F1A4E319}" srcOrd="0" destOrd="0" presId="urn:microsoft.com/office/officeart/2005/8/layout/radial1"/>
    <dgm:cxn modelId="{B2C52721-0CEF-42A9-9E03-2250B0F7DA78}" type="presOf" srcId="{ECFBE1E1-F8BC-440C-85D1-F33157A4B772}" destId="{7B1DAF65-68E3-42D0-87A6-C83D1ED2EFFF}" srcOrd="0" destOrd="0" presId="urn:microsoft.com/office/officeart/2005/8/layout/radial1"/>
    <dgm:cxn modelId="{8396A9B2-CE5F-497E-BBC0-5DDEC3924982}" type="presOf" srcId="{D11EB176-BE86-4632-98C6-887C530181E9}" destId="{E00522B6-04B8-438D-95F9-A4ED659AE751}" srcOrd="0" destOrd="0" presId="urn:microsoft.com/office/officeart/2005/8/layout/radial1"/>
    <dgm:cxn modelId="{3984141C-8263-4BC5-885D-C5E2638AD0AB}" type="presOf" srcId="{ECFBE1E1-F8BC-440C-85D1-F33157A4B772}" destId="{97280899-03B1-4E44-8D56-065484C88DF2}" srcOrd="1" destOrd="0" presId="urn:microsoft.com/office/officeart/2005/8/layout/radial1"/>
    <dgm:cxn modelId="{75DD56B0-3A2F-4C7E-927F-2D23FE7BB8DB}" type="presParOf" srcId="{AD212571-51FC-4007-AFC3-4BCD34091159}" destId="{8369DE58-4CBF-4D0D-BE3C-471A8A94E092}" srcOrd="0" destOrd="0" presId="urn:microsoft.com/office/officeart/2005/8/layout/radial1"/>
    <dgm:cxn modelId="{023A188C-C283-4C11-BA4E-F914F83ED4C6}" type="presParOf" srcId="{AD212571-51FC-4007-AFC3-4BCD34091159}" destId="{1C19BB8A-930C-4306-A1FB-33AB6C19B8B3}" srcOrd="1" destOrd="0" presId="urn:microsoft.com/office/officeart/2005/8/layout/radial1"/>
    <dgm:cxn modelId="{EBFF8A51-AB2D-4AE8-8309-99EE5B5ED7BA}" type="presParOf" srcId="{1C19BB8A-930C-4306-A1FB-33AB6C19B8B3}" destId="{68A7AEFE-B6A3-4621-897C-F964CC0AA611}" srcOrd="0" destOrd="0" presId="urn:microsoft.com/office/officeart/2005/8/layout/radial1"/>
    <dgm:cxn modelId="{8FB3AEA9-119E-43DF-9BDF-343BA50317F8}" type="presParOf" srcId="{AD212571-51FC-4007-AFC3-4BCD34091159}" destId="{99F9BC61-944B-4EFF-92B2-CC6B31E0C88B}" srcOrd="2" destOrd="0" presId="urn:microsoft.com/office/officeart/2005/8/layout/radial1"/>
    <dgm:cxn modelId="{45577297-1F8B-419C-AB60-B06BE84BA97D}" type="presParOf" srcId="{AD212571-51FC-4007-AFC3-4BCD34091159}" destId="{7B1DAF65-68E3-42D0-87A6-C83D1ED2EFFF}" srcOrd="3" destOrd="0" presId="urn:microsoft.com/office/officeart/2005/8/layout/radial1"/>
    <dgm:cxn modelId="{803EAE16-8BE7-4CE7-9FFD-EC4EB0A71ADB}" type="presParOf" srcId="{7B1DAF65-68E3-42D0-87A6-C83D1ED2EFFF}" destId="{97280899-03B1-4E44-8D56-065484C88DF2}" srcOrd="0" destOrd="0" presId="urn:microsoft.com/office/officeart/2005/8/layout/radial1"/>
    <dgm:cxn modelId="{DE5BAE6F-0276-413B-9EBB-0D67DC4E47E1}" type="presParOf" srcId="{AD212571-51FC-4007-AFC3-4BCD34091159}" destId="{F20913C3-B574-4A7F-A739-D99BFC19EFB3}" srcOrd="4" destOrd="0" presId="urn:microsoft.com/office/officeart/2005/8/layout/radial1"/>
    <dgm:cxn modelId="{02B13D60-F3CA-42B7-BF27-1BB0948CC32F}" type="presParOf" srcId="{AD212571-51FC-4007-AFC3-4BCD34091159}" destId="{E4E5E548-EAA2-4357-99AF-7CC57BCAAF7B}" srcOrd="5" destOrd="0" presId="urn:microsoft.com/office/officeart/2005/8/layout/radial1"/>
    <dgm:cxn modelId="{D18E487E-DC21-4352-A275-A8B6170400B5}" type="presParOf" srcId="{E4E5E548-EAA2-4357-99AF-7CC57BCAAF7B}" destId="{D62CCB05-969C-4D1D-B55E-AAA220FEA9CB}" srcOrd="0" destOrd="0" presId="urn:microsoft.com/office/officeart/2005/8/layout/radial1"/>
    <dgm:cxn modelId="{C601B80E-2241-4AF4-825A-5117727E2237}" type="presParOf" srcId="{AD212571-51FC-4007-AFC3-4BCD34091159}" destId="{B9BD599D-4184-4A9A-B1FF-D3E13A0EF13B}" srcOrd="6" destOrd="0" presId="urn:microsoft.com/office/officeart/2005/8/layout/radial1"/>
    <dgm:cxn modelId="{A95FCC07-FA7C-4582-A712-4027824AE70A}" type="presParOf" srcId="{AD212571-51FC-4007-AFC3-4BCD34091159}" destId="{E00522B6-04B8-438D-95F9-A4ED659AE751}" srcOrd="7" destOrd="0" presId="urn:microsoft.com/office/officeart/2005/8/layout/radial1"/>
    <dgm:cxn modelId="{E423BF90-480F-463E-A6EB-C97926B31668}" type="presParOf" srcId="{E00522B6-04B8-438D-95F9-A4ED659AE751}" destId="{6E3EF482-1BE1-4BE7-BBF4-53802CF0284E}" srcOrd="0" destOrd="0" presId="urn:microsoft.com/office/officeart/2005/8/layout/radial1"/>
    <dgm:cxn modelId="{86813F13-E393-4E1A-9270-76F79A7D87BE}" type="presParOf" srcId="{AD212571-51FC-4007-AFC3-4BCD34091159}" destId="{B7D6D469-2F68-4000-96DA-F454F1A4E319}" srcOrd="8" destOrd="0" presId="urn:microsoft.com/office/officeart/2005/8/layout/radial1"/>
    <dgm:cxn modelId="{ECB7B96D-FC53-4686-8532-1B9D4D8D3F0A}" type="presParOf" srcId="{AD212571-51FC-4007-AFC3-4BCD34091159}" destId="{48984492-2108-4EB8-B184-5E52E64EDC6D}" srcOrd="9" destOrd="0" presId="urn:microsoft.com/office/officeart/2005/8/layout/radial1"/>
    <dgm:cxn modelId="{81F9FE70-A8E8-4568-BA9B-EF627DDE5991}" type="presParOf" srcId="{48984492-2108-4EB8-B184-5E52E64EDC6D}" destId="{8FC0B474-5144-4021-83DA-55753FF66713}" srcOrd="0" destOrd="0" presId="urn:microsoft.com/office/officeart/2005/8/layout/radial1"/>
    <dgm:cxn modelId="{6501C93F-2169-41B0-B9B2-8AB3D986AE50}" type="presParOf" srcId="{AD212571-51FC-4007-AFC3-4BCD34091159}" destId="{0318AA19-E655-4783-82D2-AB4F05312103}" srcOrd="10" destOrd="0" presId="urn:microsoft.com/office/officeart/2005/8/layout/radial1"/>
    <dgm:cxn modelId="{A8CD890A-19C5-4AF8-A73F-9C6E4C17F828}" type="presParOf" srcId="{AD212571-51FC-4007-AFC3-4BCD34091159}" destId="{C3F71DA0-AA91-4BB9-8E53-8ABCB3815D33}" srcOrd="11" destOrd="0" presId="urn:microsoft.com/office/officeart/2005/8/layout/radial1"/>
    <dgm:cxn modelId="{EFF75CF8-ABD7-4243-A5A2-39F4CE124491}" type="presParOf" srcId="{C3F71DA0-AA91-4BB9-8E53-8ABCB3815D33}" destId="{37C6DBCE-14BE-4304-9BE5-F3FB6FB006A2}" srcOrd="0" destOrd="0" presId="urn:microsoft.com/office/officeart/2005/8/layout/radial1"/>
    <dgm:cxn modelId="{CCCE2FF0-A6E2-4456-9DF2-9F2FD2662410}" type="presParOf" srcId="{AD212571-51FC-4007-AFC3-4BCD34091159}" destId="{E441EB9A-A5E3-43C7-97BF-C3A5E3F4902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B4E820D-31AF-4460-8914-A54979610474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4CD1E35-F562-467A-B30A-92E291A37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A5E872E5-CA4B-43BD-930A-69DE07760A17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B5686B6A-8E5B-42F3-BCAC-4AFA303E2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821F4B-0303-4BD3-96CC-CC5D348489C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2B0385-06C6-41C3-8438-79A87101FD5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F9772-FA73-4A76-8171-AF395F65866D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3585-E73C-4494-B6C7-B24389A85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C5D57-1E21-4EA6-B1D3-895063292CF2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CFB2E-644B-4A8D-B4F7-1C8C80498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3B4F-C921-4997-BCF8-14B3D8034B77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1C92C-AA58-4561-ADD7-E480C533A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0AEC0-93F7-4429-BE27-E7C030FCB495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3FC6E-4B48-42F0-AECB-A58A5113E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0C34-5FB5-4593-94DF-4120207A6795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E488-1245-4355-BCEC-CA7CF63AA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62FF0-B951-4C36-AC5F-4FB43F6AD23D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FD67-5BAA-4E46-9DA7-8ED38369D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EE31-F0E7-4181-920B-2D1952D00F5B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12C54-FC53-45FB-B2FC-7E0CF9AC7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2B2F6-7DFC-4E82-8662-39DDD2671D8F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A0F7A-AF93-4CEC-9E56-4C49A60F8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1E5B1-4342-4CDB-9C49-BC0E09F7341C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2A42-5BD4-4F78-9876-4D56B2C15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C028-D06B-4DD2-ACC2-34E092E088C1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94654-5212-4124-97D5-F5C765B04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6B25-3B8B-4E09-BF9F-A116990E2864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512B-297C-46BB-BDFB-0A65208D2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9C0E-8874-4E8D-AE9A-74F876FDC01A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25AF6-089D-43CD-A0F1-630CE7BAE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54588-A927-43AA-9120-5D3C3AF82B4F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9176E-F528-4D22-AB8B-41D0185D1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ED25C-ACD7-4215-B5B1-7A0B81B8ACE6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6E7D1-2A41-442F-9491-E1F1A7EE0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6A297-3296-4FE0-8C7B-71D03B4F98A0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92B1F-3C55-4DBD-8F7A-928BDD047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29C5A-69FD-4A44-A93E-641AEFE21ECC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855F9-800C-4DB4-8B0E-5598C0E5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51E18-BD11-4130-BBD1-947DF4494535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075A2-7793-4DC2-9F5D-30588D99A9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33488-7F75-46C6-A602-AC078C6FE338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926FD-10AF-46FE-9CED-D1A96CC72A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49A8-E98C-4C97-96F2-9235D3C52553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4BB0-B2E9-4A23-BAA1-114AB27C21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AA19-141E-4DC6-8B52-5374F2A544D3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654CB-5FAE-4F6B-9FD7-830268D2C0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5C87-0B5C-40F1-92E3-B76596B82B25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B3FF1-ABDB-49A1-A249-686332AA49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6826D-EE14-4309-808F-EAF3A1C5615E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ADB-6DBF-4D83-ADE5-91B7AE2A35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7886E-C23E-45B0-844F-19B29C901E2E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AE2B6-DDCC-45CF-9AD7-AF9654FC5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D6FE2-6471-4009-9603-0955F0E2F18F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06D85-4FAB-469D-B953-2E8E4A9953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C839B-0BF4-478B-9CBE-FC5A88D9C376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C282-763D-46A4-BFA7-3E15DDDC16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DD64C-DF83-4A22-A16C-F1CA4E6D9AFC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32001-2726-4136-B6F2-8F93141B1D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EF57-B07D-4723-AA18-192359A7D5AD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3895-B1E5-4422-9258-DCCD3AF294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7709C-33FE-4D4A-98B3-B7E2C2D00CCB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B28D-570F-4F38-8CE3-3531B3F3AC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A0DC5-81E7-4B2E-A3DA-DB500C9166C3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E67D-987C-4C5A-AF57-2CD91743CB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6C93E-3968-42B6-9817-3DFCA2517750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29FA6-0ED0-4165-A611-7922DAA77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D1C72-6E41-4601-B5C4-E648F2E5E3D1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6584-4EEC-4FAA-AA85-96A885A9A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A5A6-7D48-492F-A87D-C77A309A5CF8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E828-3A1D-4636-A494-5608E3DBE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63FCC-D2FF-4A54-899F-92EAAB9E86EC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1A5F3-4FD4-4C3B-AEEE-453752AAD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7A8C-31BE-4209-AE0B-A50FA61405DF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0584-4360-4CE5-BBB4-C0F1FE067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A384-0CBF-4756-8721-38D683E246F2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B2F82-68B3-49F6-91B6-F191BD937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A74C2-528F-43A5-985B-92A45D4BE7EE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74E00-7A22-4310-9C35-2A130E83D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7AD0E9-29F8-4233-BCCF-9044BFEBA946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0F91D7-62B0-4FE1-933B-0F56506CC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</p:sldLayoutIdLst>
  <p:transition spd="slow">
    <p:wheel spokes="2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rgbClr val="604A7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604A7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604A7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7030A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030A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030A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030A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030A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030A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97315F-9399-4DBC-9CAC-F77771E173E7}" type="datetimeFigureOut">
              <a:rPr lang="ru-RU"/>
              <a:pPr>
                <a:defRPr/>
              </a:pPr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3527FD-9F9B-4DA5-9697-BF390455C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transition spd="slow">
    <p:wheel spokes="2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E46C0A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rgbClr val="604A7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604A7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604A7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7030A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030A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030A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030A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030A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7030A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69075"/>
            <a:ext cx="2133600" cy="255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758AEF-B5FA-4A5F-B0AD-B510558CA23C}" type="datetimeFigureOut">
              <a:rPr lang="ru-RU"/>
              <a:pPr>
                <a:defRPr/>
              </a:pPr>
              <a:t>18.01.2019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69075"/>
            <a:ext cx="2895600" cy="255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69075"/>
            <a:ext cx="2133600" cy="255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16C2D8-F88E-4050-B23A-C52EF1CFBB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  <p:sldLayoutId id="2147483677" r:id="rId12"/>
    <p:sldLayoutId id="2147483689" r:id="rId13"/>
  </p:sldLayoutIdLst>
  <p:transition spd="slow">
    <p:wheel spokes="2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75C0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75C01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75C01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75C01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75C01"/>
          </a:solidFill>
          <a:latin typeface="Verdana" pitchFamily="34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75C01"/>
          </a:solidFill>
          <a:latin typeface="Verdan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75C01"/>
          </a:solidFill>
          <a:latin typeface="Verdan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75C01"/>
          </a:solidFill>
          <a:latin typeface="Verdan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75C01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rgbClr val="3C3E4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800">
          <a:solidFill>
            <a:srgbClr val="3C3E4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rgbClr val="3C3E4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rgbClr val="3C3E4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3C3E42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3C3E42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3C3E42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3C3E42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3C3E42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859338" y="4076700"/>
            <a:ext cx="43926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Подготовила:</a:t>
            </a:r>
            <a:r>
              <a:rPr lang="en-US" sz="1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1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музыкальный руководитель </a:t>
            </a:r>
            <a:r>
              <a:rPr lang="ru-RU" sz="1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Тимофеева Ирина Николаевна</a:t>
            </a:r>
            <a:endParaRPr lang="ru-RU" sz="1800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4211638" y="6237288"/>
            <a:ext cx="2305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Times New Roman" pitchFamily="18" charset="0"/>
                <a:cs typeface="Times New Roman" pitchFamily="18" charset="0"/>
              </a:rPr>
              <a:t>Рыбинск, 2019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1331913" y="903288"/>
            <a:ext cx="655320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Взаимодействие музыкального руководителя и воспитателя на музыкальном занятии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idx="1"/>
          </p:nvPr>
        </p:nvSpPr>
        <p:spPr>
          <a:xfrm>
            <a:off x="428625" y="928688"/>
            <a:ext cx="3114675" cy="1697037"/>
          </a:xfrm>
          <a:prstGeom prst="ellipse">
            <a:avLst/>
          </a:prstGeom>
          <a:solidFill>
            <a:srgbClr val="E4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МУЗЫКАЛЬНО-РИТМИЧЕСКИЕ </a:t>
            </a:r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ДВИЖЕНИЯ (танец, хоровод)</a:t>
            </a:r>
            <a:endParaRPr lang="ru-RU" sz="1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29000" y="1285875"/>
            <a:ext cx="3429000" cy="107156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даёт эталоны движений (кроме упражнений на развитие творческой активности)</a:t>
            </a:r>
          </a:p>
        </p:txBody>
      </p:sp>
      <p:sp>
        <p:nvSpPr>
          <p:cNvPr id="8" name="Овал 7"/>
          <p:cNvSpPr/>
          <p:nvPr/>
        </p:nvSpPr>
        <p:spPr>
          <a:xfrm>
            <a:off x="5643563" y="1928813"/>
            <a:ext cx="3233737" cy="136525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участвует в показе всех видов движений, давая соответствующие рекомендации детям</a:t>
            </a:r>
          </a:p>
        </p:txBody>
      </p:sp>
      <p:sp>
        <p:nvSpPr>
          <p:cNvPr id="9" name="Овал 8"/>
          <p:cNvSpPr/>
          <p:nvPr/>
        </p:nvSpPr>
        <p:spPr>
          <a:xfrm>
            <a:off x="2428875" y="2286000"/>
            <a:ext cx="2643188" cy="12207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Arial" charset="0"/>
              </a:rPr>
              <a:t>берёт одну из ролей в сюжетной игре</a:t>
            </a:r>
          </a:p>
        </p:txBody>
      </p:sp>
      <p:sp>
        <p:nvSpPr>
          <p:cNvPr id="10" name="Овал 9"/>
          <p:cNvSpPr/>
          <p:nvPr/>
        </p:nvSpPr>
        <p:spPr>
          <a:xfrm>
            <a:off x="5372100" y="3506788"/>
            <a:ext cx="2714625" cy="1214437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принимает участие в танцах, плясках, хороводах</a:t>
            </a:r>
          </a:p>
        </p:txBody>
      </p:sp>
      <p:sp>
        <p:nvSpPr>
          <p:cNvPr id="11" name="Овал 10"/>
          <p:cNvSpPr/>
          <p:nvPr/>
        </p:nvSpPr>
        <p:spPr>
          <a:xfrm>
            <a:off x="428625" y="3000375"/>
            <a:ext cx="2592388" cy="117157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algn="ctr">
              <a:buFont typeface="Wingdings 2" pitchFamily="18" charset="2"/>
              <a:buNone/>
              <a:defRPr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плясках-импровизациях (старшие группы) не участв</a:t>
            </a:r>
            <a:r>
              <a:rPr 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ует</a:t>
            </a:r>
          </a:p>
        </p:txBody>
      </p:sp>
      <p:sp>
        <p:nvSpPr>
          <p:cNvPr id="12" name="Овал 11"/>
          <p:cNvSpPr/>
          <p:nvPr/>
        </p:nvSpPr>
        <p:spPr>
          <a:xfrm>
            <a:off x="2071688" y="3786188"/>
            <a:ext cx="3324225" cy="13573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корректирует исполнение движений отдельными детьми во время танца, упражнения, игры</a:t>
            </a:r>
          </a:p>
        </p:txBody>
      </p:sp>
      <p:sp>
        <p:nvSpPr>
          <p:cNvPr id="14" name="Заголовок 3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200" dirty="0">
                <a:solidFill>
                  <a:srgbClr val="E75C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Участие воспитателя </a:t>
            </a:r>
            <a:r>
              <a:rPr lang="ru-RU" sz="2200" dirty="0" smtClean="0">
                <a:solidFill>
                  <a:srgbClr val="E75C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четвертой части музыкального занятия</a:t>
            </a:r>
            <a:endParaRPr lang="ru-RU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03350" y="365125"/>
            <a:ext cx="5715000" cy="2305050"/>
          </a:xfrm>
          <a:prstGeom prst="ellipse">
            <a:avLst/>
          </a:prstGeom>
          <a:solidFill>
            <a:srgbClr val="E4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ru-RU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ИГРА НА Д.М.И.</a:t>
            </a:r>
          </a:p>
          <a:p>
            <a:pPr algn="ctr">
              <a:defRPr/>
            </a:pPr>
            <a:r>
              <a:rPr lang="ru-RU" sz="1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(на начальном этапе ритм выступает как фундаментальная основа, поэтому используем шумовые инструменты во всём богатстве и многообразии)</a:t>
            </a:r>
            <a:endParaRPr lang="ru-RU" sz="1400" b="1" i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 flipH="1" flipV="1">
            <a:off x="9828213" y="2670175"/>
            <a:ext cx="144462" cy="5175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2000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5288" y="2928938"/>
            <a:ext cx="3176587" cy="201295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принимает непосредственное участие в игре на ДМИ (младшие группы</a:t>
            </a:r>
            <a:r>
              <a:rPr lang="ru-RU" sz="105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2928938"/>
            <a:ext cx="5072062" cy="2947987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контролирует ход игры на ДМИ (смотрит, чтобы дети согласовывали свои движения с движениями товарищей, не опережали и не отставали, своевременно начинали и заканчивали игру)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 descr="http://muzruk.wmsite.ru/_mod_files/ce_images/1252911054_7f78f2b30640917605f098026d89df0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5300663"/>
            <a:ext cx="150018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/>
        </p:nvGraphicFramePr>
        <p:xfrm>
          <a:off x="401637" y="412729"/>
          <a:ext cx="8736013" cy="5976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 descr="http://muzruk.wmsite.ru/_mod_files/ce_images/1252911054_7f78f2b30640917605f098026d89df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5286375"/>
            <a:ext cx="150018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Овал 30"/>
          <p:cNvSpPr>
            <a:spLocks noChangeArrowheads="1"/>
          </p:cNvSpPr>
          <p:nvPr/>
        </p:nvSpPr>
        <p:spPr bwMode="auto">
          <a:xfrm>
            <a:off x="357188" y="1071563"/>
            <a:ext cx="4646612" cy="3151187"/>
          </a:xfrm>
          <a:prstGeom prst="ellipse">
            <a:avLst/>
          </a:prstGeom>
          <a:solidFill>
            <a:schemeClr val="bg2"/>
          </a:solidFill>
          <a:ln w="19050" algn="ctr">
            <a:solidFill>
              <a:srgbClr val="5C9929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 i="1">
                <a:solidFill>
                  <a:srgbClr val="006600"/>
                </a:solidFill>
                <a:latin typeface="Arial" charset="0"/>
              </a:rPr>
              <a:t>1.Оказание помощи в процессе проведения музыкального занятия: петь и двигаться вместе с детьми, помогать разучивать новые песни, танцевальные движения, следить за выполнением заданий.</a:t>
            </a:r>
          </a:p>
        </p:txBody>
      </p:sp>
      <p:sp>
        <p:nvSpPr>
          <p:cNvPr id="2" name="Овал 30"/>
          <p:cNvSpPr>
            <a:spLocks noChangeArrowheads="1"/>
          </p:cNvSpPr>
          <p:nvPr/>
        </p:nvSpPr>
        <p:spPr bwMode="auto">
          <a:xfrm>
            <a:off x="4429125" y="1285875"/>
            <a:ext cx="4464050" cy="2724150"/>
          </a:xfrm>
          <a:prstGeom prst="ellipse">
            <a:avLst/>
          </a:prstGeom>
          <a:solidFill>
            <a:srgbClr val="99CCFF"/>
          </a:solidFill>
          <a:ln w="19050" algn="ctr">
            <a:solidFill>
              <a:srgbClr val="5C9929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 i="1">
                <a:solidFill>
                  <a:srgbClr val="3C3E42"/>
                </a:solidFill>
                <a:latin typeface="Arial" charset="0"/>
                <a:cs typeface="Arial" charset="0"/>
              </a:rPr>
              <a:t>2. Организация педагогических условий, содействующих развитию самостоятельной музыкальной деятельности дошкольников. </a:t>
            </a:r>
          </a:p>
        </p:txBody>
      </p:sp>
      <p:sp>
        <p:nvSpPr>
          <p:cNvPr id="3" name="Овал 30"/>
          <p:cNvSpPr>
            <a:spLocks noChangeArrowheads="1"/>
          </p:cNvSpPr>
          <p:nvPr/>
        </p:nvSpPr>
        <p:spPr bwMode="auto">
          <a:xfrm>
            <a:off x="827088" y="3933825"/>
            <a:ext cx="3959225" cy="2089150"/>
          </a:xfrm>
          <a:prstGeom prst="ellipse">
            <a:avLst/>
          </a:prstGeom>
          <a:solidFill>
            <a:srgbClr val="CC99FF"/>
          </a:solidFill>
          <a:ln w="19050" algn="ctr">
            <a:solidFill>
              <a:srgbClr val="5C9929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Wingdings 2" pitchFamily="18" charset="2"/>
              <a:buNone/>
            </a:pPr>
            <a:r>
              <a:rPr lang="ru-RU" sz="1800" i="1">
                <a:solidFill>
                  <a:srgbClr val="3C3E42"/>
                </a:solidFill>
                <a:latin typeface="Arial" charset="0"/>
                <a:cs typeface="Arial" charset="0"/>
              </a:rPr>
              <a:t>3.Организация самостоятельной музыкально-творческой деятельности детей</a:t>
            </a:r>
            <a:r>
              <a:rPr lang="ru-RU" sz="1800" b="0" i="1">
                <a:solidFill>
                  <a:srgbClr val="3C3E42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" name="Овал 30"/>
          <p:cNvSpPr>
            <a:spLocks noChangeArrowheads="1"/>
          </p:cNvSpPr>
          <p:nvPr/>
        </p:nvSpPr>
        <p:spPr bwMode="auto">
          <a:xfrm>
            <a:off x="4289425" y="3857625"/>
            <a:ext cx="4854575" cy="2165350"/>
          </a:xfrm>
          <a:prstGeom prst="ellipse">
            <a:avLst/>
          </a:prstGeom>
          <a:solidFill>
            <a:srgbClr val="CCFFCC"/>
          </a:solidFill>
          <a:ln w="19050" algn="ctr">
            <a:solidFill>
              <a:srgbClr val="5C9929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buFont typeface="Wingdings 2" pitchFamily="18" charset="2"/>
              <a:buNone/>
            </a:pPr>
            <a:r>
              <a:rPr lang="ru-RU" sz="1800" i="1">
                <a:solidFill>
                  <a:srgbClr val="006600"/>
                </a:solidFill>
                <a:latin typeface="Monotype Corsiva" pitchFamily="66" charset="0"/>
              </a:rPr>
              <a:t>4. </a:t>
            </a:r>
            <a:r>
              <a:rPr lang="ru-RU" sz="1600" i="1">
                <a:solidFill>
                  <a:srgbClr val="006600"/>
                </a:solidFill>
                <a:latin typeface="Arial" charset="0"/>
                <a:cs typeface="Arial" charset="0"/>
              </a:rPr>
              <a:t>Отбор музыкально-дидактического материала для решения разнообразных задач воспитания и развития детей.</a:t>
            </a:r>
            <a:r>
              <a:rPr lang="ru-RU" sz="1600" b="0" i="1">
                <a:solidFill>
                  <a:srgbClr val="006600"/>
                </a:solidFill>
                <a:latin typeface="Arial" charset="0"/>
                <a:cs typeface="Arial" charset="0"/>
              </a:rPr>
              <a:t> </a:t>
            </a:r>
            <a:endParaRPr lang="ru-RU" sz="1800" b="0" i="1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55302" name="Прямоугольник 7"/>
          <p:cNvSpPr>
            <a:spLocks noChangeArrowheads="1"/>
          </p:cNvSpPr>
          <p:nvPr/>
        </p:nvSpPr>
        <p:spPr bwMode="auto">
          <a:xfrm>
            <a:off x="1643063" y="500063"/>
            <a:ext cx="6072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i="1">
                <a:solidFill>
                  <a:srgbClr val="272E37"/>
                </a:solidFill>
                <a:latin typeface="Arial" charset="0"/>
                <a:cs typeface="Arial" charset="0"/>
              </a:rPr>
              <a:t>Задачи музыкального воспитания дошкольников, решаемые воспитателем   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3"/>
          <p:cNvSpPr/>
          <p:nvPr/>
        </p:nvSpPr>
        <p:spPr>
          <a:xfrm>
            <a:off x="179388" y="260350"/>
            <a:ext cx="2916237" cy="15128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Непосредственно участвует в разработке сценария, готовят поэтический материал.</a:t>
            </a:r>
          </a:p>
        </p:txBody>
      </p:sp>
      <p:sp>
        <p:nvSpPr>
          <p:cNvPr id="3" name="Овал 3"/>
          <p:cNvSpPr/>
          <p:nvPr/>
        </p:nvSpPr>
        <p:spPr>
          <a:xfrm>
            <a:off x="179388" y="1700213"/>
            <a:ext cx="2736850" cy="16573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Оказывает помощь музыкальному руководителю в изготовлении атрибутов, костюмов.</a:t>
            </a:r>
          </a:p>
        </p:txBody>
      </p:sp>
      <p:sp>
        <p:nvSpPr>
          <p:cNvPr id="5" name="Овал 3"/>
          <p:cNvSpPr>
            <a:spLocks noChangeArrowheads="1"/>
          </p:cNvSpPr>
          <p:nvPr/>
        </p:nvSpPr>
        <p:spPr bwMode="auto">
          <a:xfrm>
            <a:off x="6072188" y="2571750"/>
            <a:ext cx="2735262" cy="1296988"/>
          </a:xfrm>
          <a:prstGeom prst="ellipse">
            <a:avLst/>
          </a:prstGeom>
          <a:solidFill>
            <a:srgbClr val="FFCC99"/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marL="273050" indent="-273050" algn="ctr">
              <a:defRPr/>
            </a:pPr>
            <a:r>
              <a:rPr lang="ru-RU" sz="1400" dirty="0">
                <a:solidFill>
                  <a:schemeClr val="dk1"/>
                </a:solidFill>
                <a:latin typeface="Bookman Old Style" pitchFamily="18" charset="0"/>
              </a:rPr>
              <a:t>8. </a:t>
            </a:r>
            <a:r>
              <a:rPr lang="ru-RU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Ведущий воспитатель произносит текст эмоционально, громко, внятно.</a:t>
            </a:r>
          </a:p>
        </p:txBody>
      </p:sp>
      <p:sp>
        <p:nvSpPr>
          <p:cNvPr id="6" name="Овал 3"/>
          <p:cNvSpPr/>
          <p:nvPr/>
        </p:nvSpPr>
        <p:spPr>
          <a:xfrm>
            <a:off x="5715000" y="1500188"/>
            <a:ext cx="3240088" cy="100965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algn="ctr"/>
            <a:r>
              <a:rPr lang="ru-RU" sz="1400">
                <a:solidFill>
                  <a:srgbClr val="000000"/>
                </a:solidFill>
                <a:latin typeface="Bookman Old Style" pitchFamily="18" charset="0"/>
              </a:rPr>
              <a:t>7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Arial" charset="0"/>
              </a:rPr>
              <a:t>. Поёт песни вместе с детьми </a:t>
            </a:r>
          </a:p>
        </p:txBody>
      </p:sp>
      <p:sp>
        <p:nvSpPr>
          <p:cNvPr id="7" name="Овал 3"/>
          <p:cNvSpPr/>
          <p:nvPr/>
        </p:nvSpPr>
        <p:spPr>
          <a:xfrm>
            <a:off x="6072188" y="3857625"/>
            <a:ext cx="2771775" cy="10064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algn="ctr"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9. При перестроении детей, руками их не трогает.</a:t>
            </a:r>
          </a:p>
        </p:txBody>
      </p:sp>
      <p:sp>
        <p:nvSpPr>
          <p:cNvPr id="8" name="Овал 3"/>
          <p:cNvSpPr>
            <a:spLocks noChangeArrowheads="1"/>
          </p:cNvSpPr>
          <p:nvPr/>
        </p:nvSpPr>
        <p:spPr bwMode="auto">
          <a:xfrm>
            <a:off x="6429375" y="4857750"/>
            <a:ext cx="2500313" cy="1617663"/>
          </a:xfrm>
          <a:prstGeom prst="ellipse">
            <a:avLst/>
          </a:prstGeom>
          <a:solidFill>
            <a:schemeClr val="bg2"/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36000" tIns="36000" rIns="36000" bIns="36000" anchor="ctr">
            <a:spAutoFit/>
          </a:bodyPr>
          <a:lstStyle/>
          <a:p>
            <a:pPr marL="273050" indent="-273050" algn="ctr">
              <a:defRPr/>
            </a:pPr>
            <a:r>
              <a:rPr lang="ru-RU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10. После утренника убирает на место все атрибуты.</a:t>
            </a:r>
          </a:p>
        </p:txBody>
      </p:sp>
      <p:sp>
        <p:nvSpPr>
          <p:cNvPr id="9" name="Овал 3"/>
          <p:cNvSpPr/>
          <p:nvPr/>
        </p:nvSpPr>
        <p:spPr>
          <a:xfrm>
            <a:off x="285750" y="3357563"/>
            <a:ext cx="3095625" cy="13573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>
                <a:solidFill>
                  <a:schemeClr val="tx1"/>
                </a:solidFill>
                <a:latin typeface="Arial" charset="0"/>
                <a:cs typeface="Arial" charset="0"/>
              </a:rPr>
              <a:t>3. Украшает музыкальный зал вместе с музыкальным руководителем.</a:t>
            </a:r>
          </a:p>
        </p:txBody>
      </p:sp>
      <p:sp>
        <p:nvSpPr>
          <p:cNvPr id="10" name="Овал 3"/>
          <p:cNvSpPr>
            <a:spLocks noChangeArrowheads="1"/>
          </p:cNvSpPr>
          <p:nvPr/>
        </p:nvSpPr>
        <p:spPr bwMode="auto">
          <a:xfrm>
            <a:off x="5643563" y="357188"/>
            <a:ext cx="3313112" cy="1008062"/>
          </a:xfrm>
          <a:prstGeom prst="ellipse">
            <a:avLst/>
          </a:prstGeom>
          <a:solidFill>
            <a:srgbClr val="CCFFCC"/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73050" indent="-273050" algn="ctr">
              <a:defRPr/>
            </a:pPr>
            <a:r>
              <a:rPr lang="ru-RU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6. Движения танцев, хороводов выполняет вместе с детьми.</a:t>
            </a:r>
          </a:p>
        </p:txBody>
      </p:sp>
      <p:sp>
        <p:nvSpPr>
          <p:cNvPr id="11" name="Овал 3"/>
          <p:cNvSpPr>
            <a:spLocks noChangeArrowheads="1"/>
          </p:cNvSpPr>
          <p:nvPr/>
        </p:nvSpPr>
        <p:spPr bwMode="auto">
          <a:xfrm>
            <a:off x="3000375" y="2214563"/>
            <a:ext cx="3241675" cy="923925"/>
          </a:xfrm>
          <a:prstGeom prst="ellipse">
            <a:avLst/>
          </a:prstGeom>
          <a:solidFill>
            <a:srgbClr val="CCFFCC"/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73050" indent="-273050" algn="ctr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5. Обеспечивает перед утренником праздничную атмосферу: </a:t>
            </a:r>
          </a:p>
        </p:txBody>
      </p:sp>
      <p:sp>
        <p:nvSpPr>
          <p:cNvPr id="12" name="Овал 3"/>
          <p:cNvSpPr>
            <a:spLocks noChangeArrowheads="1"/>
          </p:cNvSpPr>
          <p:nvPr/>
        </p:nvSpPr>
        <p:spPr bwMode="auto">
          <a:xfrm>
            <a:off x="0" y="4572000"/>
            <a:ext cx="3462338" cy="1738313"/>
          </a:xfrm>
          <a:prstGeom prst="ellipse">
            <a:avLst/>
          </a:prstGeom>
          <a:solidFill>
            <a:srgbClr val="CCFFCC"/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4. Разучивает с детьми роли, стихи, контролируя правильное произношение, ударение в словах, соблюдение пунктуации.</a:t>
            </a:r>
          </a:p>
        </p:txBody>
      </p:sp>
      <p:sp>
        <p:nvSpPr>
          <p:cNvPr id="14" name="Овал 3"/>
          <p:cNvSpPr>
            <a:spLocks noChangeArrowheads="1"/>
          </p:cNvSpPr>
          <p:nvPr/>
        </p:nvSpPr>
        <p:spPr bwMode="auto">
          <a:xfrm>
            <a:off x="2571750" y="3000375"/>
            <a:ext cx="2665413" cy="863600"/>
          </a:xfrm>
          <a:prstGeom prst="ellipse">
            <a:avLst/>
          </a:prstGeom>
          <a:solidFill>
            <a:schemeClr val="bg2"/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73050" indent="-273050" algn="ctr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Tx/>
              <a:buChar char="-"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нарядно одет, в подходящей обуви;</a:t>
            </a:r>
          </a:p>
        </p:txBody>
      </p:sp>
      <p:sp>
        <p:nvSpPr>
          <p:cNvPr id="15" name="Овал 3"/>
          <p:cNvSpPr>
            <a:spLocks noChangeArrowheads="1"/>
          </p:cNvSpPr>
          <p:nvPr/>
        </p:nvSpPr>
        <p:spPr bwMode="auto">
          <a:xfrm>
            <a:off x="3360738" y="3929063"/>
            <a:ext cx="2881312" cy="1285875"/>
          </a:xfrm>
          <a:prstGeom prst="ellipse">
            <a:avLst/>
          </a:prstGeom>
          <a:solidFill>
            <a:srgbClr val="CC99FF"/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73050" indent="-273050" algn="ctr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Tx/>
              <a:buChar char="-"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встречает детей в приподнятом настроении.</a:t>
            </a:r>
          </a:p>
        </p:txBody>
      </p:sp>
      <p:cxnSp>
        <p:nvCxnSpPr>
          <p:cNvPr id="57357" name="Прямая со стрелкой 18"/>
          <p:cNvCxnSpPr>
            <a:cxnSpLocks noChangeShapeType="1"/>
            <a:stCxn id="11" idx="5"/>
            <a:endCxn id="15" idx="7"/>
          </p:cNvCxnSpPr>
          <p:nvPr/>
        </p:nvCxnSpPr>
        <p:spPr bwMode="auto">
          <a:xfrm>
            <a:off x="5767388" y="3003550"/>
            <a:ext cx="52387" cy="1114425"/>
          </a:xfrm>
          <a:prstGeom prst="straightConnector1">
            <a:avLst/>
          </a:prstGeom>
          <a:noFill/>
          <a:ln w="9525" algn="ctr">
            <a:solidFill>
              <a:srgbClr val="FD8231"/>
            </a:solidFill>
            <a:round/>
            <a:headEnd/>
            <a:tailEnd type="arrow" w="med" len="med"/>
          </a:ln>
        </p:spPr>
      </p:cxnSp>
      <p:cxnSp>
        <p:nvCxnSpPr>
          <p:cNvPr id="57358" name="Прямая со стрелкой 20"/>
          <p:cNvCxnSpPr>
            <a:cxnSpLocks noChangeShapeType="1"/>
            <a:stCxn id="11" idx="5"/>
            <a:endCxn id="14" idx="7"/>
          </p:cNvCxnSpPr>
          <p:nvPr/>
        </p:nvCxnSpPr>
        <p:spPr bwMode="auto">
          <a:xfrm rot="5400000">
            <a:off x="5245100" y="2605088"/>
            <a:ext cx="123825" cy="920750"/>
          </a:xfrm>
          <a:prstGeom prst="straightConnector1">
            <a:avLst/>
          </a:prstGeom>
          <a:noFill/>
          <a:ln w="9525" algn="ctr">
            <a:solidFill>
              <a:srgbClr val="FD8231"/>
            </a:solidFill>
            <a:round/>
            <a:headEnd/>
            <a:tailEnd type="arrow" w="med" len="med"/>
          </a:ln>
        </p:spPr>
      </p:cxnSp>
      <p:sp>
        <p:nvSpPr>
          <p:cNvPr id="17" name="Прямоугольник 16"/>
          <p:cNvSpPr/>
          <p:nvPr/>
        </p:nvSpPr>
        <p:spPr>
          <a:xfrm>
            <a:off x="2428875" y="428625"/>
            <a:ext cx="4071938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Роль воспитателя </a:t>
            </a:r>
          </a:p>
          <a:p>
            <a:pPr algn="ctr">
              <a:defRPr/>
            </a:pPr>
            <a:r>
              <a:rPr lang="ru-RU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на празднике</a:t>
            </a:r>
            <a:endParaRPr lang="ru-RU" i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3"/>
          <p:cNvSpPr>
            <a:spLocks noChangeArrowheads="1"/>
          </p:cNvSpPr>
          <p:nvPr/>
        </p:nvSpPr>
        <p:spPr bwMode="auto">
          <a:xfrm>
            <a:off x="2500313" y="428625"/>
            <a:ext cx="3095625" cy="1512888"/>
          </a:xfrm>
          <a:prstGeom prst="ellipse">
            <a:avLst/>
          </a:prstGeom>
          <a:solidFill>
            <a:srgbClr val="33CC33"/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i="1" dirty="0">
                <a:latin typeface="Bookman Old Style" pitchFamily="18" charset="0"/>
              </a:rPr>
              <a:t>1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i="1" dirty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Разучивает движения с отстающими детьми, напевая мелодию.</a:t>
            </a:r>
          </a:p>
        </p:txBody>
      </p:sp>
      <p:sp>
        <p:nvSpPr>
          <p:cNvPr id="3" name="Овал 3"/>
          <p:cNvSpPr/>
          <p:nvPr/>
        </p:nvSpPr>
        <p:spPr>
          <a:xfrm>
            <a:off x="142875" y="1357313"/>
            <a:ext cx="3276600" cy="16573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600" i="1" dirty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Обучает игре на музыкальных инструментах (в форме советов, подсказок).</a:t>
            </a:r>
          </a:p>
        </p:txBody>
      </p:sp>
      <p:sp>
        <p:nvSpPr>
          <p:cNvPr id="6" name="Овал 3"/>
          <p:cNvSpPr>
            <a:spLocks noChangeArrowheads="1"/>
          </p:cNvSpPr>
          <p:nvPr/>
        </p:nvSpPr>
        <p:spPr bwMode="auto">
          <a:xfrm>
            <a:off x="5076825" y="333375"/>
            <a:ext cx="3708400" cy="1871663"/>
          </a:xfrm>
          <a:prstGeom prst="ellipse">
            <a:avLst/>
          </a:prstGeom>
          <a:solidFill>
            <a:srgbClr val="FFCC99"/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73050" indent="-273050" algn="ctr">
              <a:defRPr/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1600" i="1" dirty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Организовывает трудовую деятельность детей по обогащению музыкальной среды.</a:t>
            </a:r>
          </a:p>
        </p:txBody>
      </p:sp>
      <p:sp>
        <p:nvSpPr>
          <p:cNvPr id="9" name="Овал 3"/>
          <p:cNvSpPr/>
          <p:nvPr/>
        </p:nvSpPr>
        <p:spPr>
          <a:xfrm>
            <a:off x="500063" y="2928938"/>
            <a:ext cx="3095625" cy="15128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1600" i="1" dirty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Привлекает детей к творческим играм</a:t>
            </a:r>
          </a:p>
        </p:txBody>
      </p:sp>
      <p:sp>
        <p:nvSpPr>
          <p:cNvPr id="10" name="Овал 3"/>
          <p:cNvSpPr>
            <a:spLocks noChangeArrowheads="1"/>
          </p:cNvSpPr>
          <p:nvPr/>
        </p:nvSpPr>
        <p:spPr bwMode="auto">
          <a:xfrm>
            <a:off x="4000500" y="3643313"/>
            <a:ext cx="3887788" cy="2232025"/>
          </a:xfrm>
          <a:prstGeom prst="ellipse">
            <a:avLst/>
          </a:prstGeom>
          <a:solidFill>
            <a:srgbClr val="FF66FF">
              <a:alpha val="53000"/>
            </a:srgbClr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73050" indent="-273050" algn="ctr"/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ru-RU" sz="1200" i="1">
                <a:solidFill>
                  <a:srgbClr val="3C3E42"/>
                </a:solidFill>
                <a:latin typeface="Times New Roman" pitchFamily="18" charset="0"/>
                <a:cs typeface="Arial" charset="0"/>
              </a:rPr>
              <a:t>ЗАКРЕПЛЯЕТ ПРОЙДЕННЫЙ МАТЕРИАЛ НА МУЗЫКАЛЬНОМ ЗАНЯТИИ В СВОБОДНОЙ ДЕЯТЕЛЬНОСТИ</a:t>
            </a:r>
          </a:p>
        </p:txBody>
      </p:sp>
      <p:sp>
        <p:nvSpPr>
          <p:cNvPr id="11" name="Овал 3"/>
          <p:cNvSpPr>
            <a:spLocks noChangeArrowheads="1"/>
          </p:cNvSpPr>
          <p:nvPr/>
        </p:nvSpPr>
        <p:spPr bwMode="auto">
          <a:xfrm>
            <a:off x="5724525" y="2205038"/>
            <a:ext cx="3241675" cy="2089150"/>
          </a:xfrm>
          <a:prstGeom prst="ellipse">
            <a:avLst/>
          </a:prstGeom>
          <a:solidFill>
            <a:srgbClr val="CCFFCC"/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73050" indent="-273050" algn="ctr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6. </a:t>
            </a:r>
            <a:r>
              <a:rPr lang="ru-RU" sz="1600" i="1" dirty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Развивает у воспитанников чувство ритма, мелодический слух в процессе проведения дидактических игр.</a:t>
            </a:r>
          </a:p>
        </p:txBody>
      </p:sp>
      <p:sp>
        <p:nvSpPr>
          <p:cNvPr id="12" name="Овал 3"/>
          <p:cNvSpPr>
            <a:spLocks noChangeArrowheads="1"/>
          </p:cNvSpPr>
          <p:nvPr/>
        </p:nvSpPr>
        <p:spPr bwMode="auto">
          <a:xfrm>
            <a:off x="928688" y="4357688"/>
            <a:ext cx="4100512" cy="2087562"/>
          </a:xfrm>
          <a:prstGeom prst="ellipse">
            <a:avLst/>
          </a:prstGeom>
          <a:solidFill>
            <a:srgbClr val="FFFF99"/>
          </a:solidFill>
          <a:ln w="9525" algn="ctr">
            <a:solidFill>
              <a:srgbClr val="6485C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4. </a:t>
            </a:r>
            <a:r>
              <a:rPr lang="ru-RU" sz="1600" i="1" dirty="0">
                <a:solidFill>
                  <a:srgbClr val="3C3E42"/>
                </a:solidFill>
                <a:latin typeface="Arial" pitchFamily="34" charset="0"/>
                <a:cs typeface="Arial" pitchFamily="34" charset="0"/>
              </a:rPr>
              <a:t>Углубляет музыкальные впечатления детей путём прослушивания  музыкальных произведений в группе с помощью технических средств.</a:t>
            </a:r>
          </a:p>
        </p:txBody>
      </p:sp>
      <p:sp>
        <p:nvSpPr>
          <p:cNvPr id="58376" name="Прямоугольник 12"/>
          <p:cNvSpPr>
            <a:spLocks noChangeArrowheads="1"/>
          </p:cNvSpPr>
          <p:nvPr/>
        </p:nvSpPr>
        <p:spPr bwMode="auto">
          <a:xfrm>
            <a:off x="3214688" y="2428875"/>
            <a:ext cx="26654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0000CC"/>
                </a:solidFill>
                <a:latin typeface="Arial" charset="0"/>
                <a:cs typeface="Arial" charset="0"/>
              </a:rPr>
              <a:t>Роль воспитателя в режиме дня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Заголовок 1"/>
          <p:cNvSpPr>
            <a:spLocks noGrp="1"/>
          </p:cNvSpPr>
          <p:nvPr>
            <p:ph type="title"/>
          </p:nvPr>
        </p:nvSpPr>
        <p:spPr>
          <a:xfrm>
            <a:off x="971550" y="620713"/>
            <a:ext cx="7239000" cy="465137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B2025A"/>
                </a:solidFill>
              </a:rPr>
              <a:t>Музыкальная</a:t>
            </a:r>
            <a:r>
              <a:rPr lang="ru-RU" sz="4800" i="1" smtClean="0">
                <a:solidFill>
                  <a:schemeClr val="tx1"/>
                </a:solidFill>
              </a:rPr>
              <a:t> </a:t>
            </a:r>
            <a:r>
              <a:rPr lang="ru-RU" sz="4800" i="1" smtClean="0">
                <a:solidFill>
                  <a:srgbClr val="B2025A"/>
                </a:solidFill>
              </a:rPr>
              <a:t>среда</a:t>
            </a:r>
          </a:p>
        </p:txBody>
      </p:sp>
      <p:sp>
        <p:nvSpPr>
          <p:cNvPr id="59394" name="Прямоугольник 4"/>
          <p:cNvSpPr>
            <a:spLocks noChangeArrowheads="1"/>
          </p:cNvSpPr>
          <p:nvPr/>
        </p:nvSpPr>
        <p:spPr bwMode="auto">
          <a:xfrm>
            <a:off x="900113" y="2060575"/>
            <a:ext cx="7786687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 algn="ctr">
              <a:lnSpc>
                <a:spcPct val="200000"/>
              </a:lnSpc>
            </a:pPr>
            <a:r>
              <a:rPr lang="ru-RU" sz="2000" i="1">
                <a:solidFill>
                  <a:srgbClr val="FF0000"/>
                </a:solidFill>
                <a:ea typeface="Aharoni"/>
                <a:cs typeface="Aharoni"/>
              </a:rPr>
              <a:t>Для более успешного решения задач музыкального воспитания и развития детей необходимо позаботиться о создании в групповой комнате музыкально-развивающей среды, которая должна обновляться 1 – 2 раза в месяц.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715250" cy="1379538"/>
          </a:xfrm>
        </p:spPr>
        <p:txBody>
          <a:bodyPr/>
          <a:lstStyle/>
          <a:p>
            <a:pPr eaLnBrk="1" hangingPunct="1"/>
            <a:r>
              <a:rPr lang="ru-RU" sz="3200" smtClean="0"/>
              <a:t>Наполняемость музыкальных уголков в группах</a:t>
            </a:r>
          </a:p>
        </p:txBody>
      </p:sp>
      <p:sp>
        <p:nvSpPr>
          <p:cNvPr id="61442" name="Содержимое 2"/>
          <p:cNvSpPr>
            <a:spLocks noGrp="1"/>
          </p:cNvSpPr>
          <p:nvPr>
            <p:ph idx="1"/>
          </p:nvPr>
        </p:nvSpPr>
        <p:spPr>
          <a:xfrm>
            <a:off x="614363" y="1984375"/>
            <a:ext cx="7400925" cy="4846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800" b="1" i="1" smtClean="0">
                <a:latin typeface="Arial" charset="0"/>
                <a:cs typeface="Arial" charset="0"/>
              </a:rPr>
              <a:t>5.Музыкально-дидактические игры и пособия (должны быть интересны, привлекательны, красочно оформлены), например, «Птицы и птенчики», «Громко-тихо», «Угадай, на чём играю?», «Музыкальное лото», «Ступеньки», «Музыкальный магазин» и др.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b="1" i="1" smtClean="0">
                <a:latin typeface="Arial" charset="0"/>
                <a:cs typeface="Arial" charset="0"/>
              </a:rPr>
              <a:t>6. Наличие в групповой комнате театрально-игровой зоны и уголка ряженья (разные виды кукольного театра, ткань, костюмы для ряженья) для  разыгрывания народных песенок, потешек, игр-драматизаций.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b="1" i="1" smtClean="0">
              <a:latin typeface="Arial" charset="0"/>
              <a:cs typeface="Arial" charset="0"/>
            </a:endParaRPr>
          </a:p>
        </p:txBody>
      </p:sp>
      <p:pic>
        <p:nvPicPr>
          <p:cNvPr id="61443" name="Picture 2" descr="http://muzruk.wmsite.ru/_mod_files/ce_images/1252911054_7f78f2b30640917605f098026d89df0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5500688"/>
            <a:ext cx="15001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Box 1"/>
          <p:cNvSpPr txBox="1">
            <a:spLocks noChangeArrowheads="1"/>
          </p:cNvSpPr>
          <p:nvPr/>
        </p:nvSpPr>
        <p:spPr bwMode="auto">
          <a:xfrm>
            <a:off x="684213" y="2205038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FF0000"/>
                </a:solidFill>
                <a:latin typeface="Arial Black" pitchFamily="34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Наполняемость музыкальных уголков в группах</a:t>
            </a:r>
          </a:p>
        </p:txBody>
      </p:sp>
      <p:sp>
        <p:nvSpPr>
          <p:cNvPr id="6041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273050" indent="-273050" eaLnBrk="1" hangingPunct="1">
              <a:buFont typeface="Wingdings 2" pitchFamily="18" charset="2"/>
              <a:buNone/>
            </a:pPr>
            <a:r>
              <a:rPr lang="ru-RU" sz="1800" b="1" i="1" smtClean="0">
                <a:latin typeface="Arial" charset="0"/>
                <a:cs typeface="Arial" charset="0"/>
              </a:rPr>
              <a:t>1.Технические средства (магнитофон, музыкальный центр и пр.).</a:t>
            </a:r>
          </a:p>
          <a:p>
            <a:pPr marL="273050" indent="-273050" eaLnBrk="1" hangingPunct="1">
              <a:buFont typeface="Wingdings 2" pitchFamily="18" charset="2"/>
              <a:buNone/>
            </a:pPr>
            <a:r>
              <a:rPr lang="ru-RU" sz="1800" b="1" i="1" smtClean="0">
                <a:latin typeface="Arial" charset="0"/>
                <a:cs typeface="Arial" charset="0"/>
              </a:rPr>
              <a:t>2.Портреты известных композиторов, книги музыкального характера (хорошо иллюстрированные, соответствующие возрасту детей).</a:t>
            </a:r>
          </a:p>
          <a:p>
            <a:pPr marL="273050" indent="-273050" eaLnBrk="1" hangingPunct="1">
              <a:buFont typeface="Wingdings 2" pitchFamily="18" charset="2"/>
              <a:buNone/>
            </a:pPr>
            <a:r>
              <a:rPr lang="ru-RU" sz="1800" b="1" i="1" smtClean="0">
                <a:latin typeface="Arial" charset="0"/>
                <a:cs typeface="Arial" charset="0"/>
              </a:rPr>
              <a:t>3.Картинки с изображением героев детских песенок, мультипликационных фильмов, музыкальных сказок, специально созданные альбомы, посвящённые песням из детских мульт - и художественных фильмов (название фильма, текст, иллюстрация).</a:t>
            </a:r>
          </a:p>
          <a:p>
            <a:pPr marL="273050" indent="-273050" eaLnBrk="1" hangingPunct="1">
              <a:buFont typeface="Wingdings 2" pitchFamily="18" charset="2"/>
              <a:buNone/>
            </a:pPr>
            <a:r>
              <a:rPr lang="ru-RU" sz="1800" b="1" i="1" smtClean="0">
                <a:latin typeface="Arial" charset="0"/>
                <a:cs typeface="Arial" charset="0"/>
              </a:rPr>
              <a:t>4.Шумовые, ударные, свистящие инструменты (деревянные палочки, ложки, маракасы, треугольники, дудочки и др.)</a:t>
            </a:r>
          </a:p>
        </p:txBody>
      </p:sp>
      <p:pic>
        <p:nvPicPr>
          <p:cNvPr id="60419" name="Рисунок 4" descr="muzinstr3-300x28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732463"/>
            <a:ext cx="12842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 lIns="45720" tIns="0" rIns="45720" bIns="0" anchor="b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800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ru-RU" sz="3800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endParaRPr lang="ru-RU" sz="6000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BirchCTT" pitchFamily="2" charset="0"/>
            </a:endParaRPr>
          </a:p>
        </p:txBody>
      </p:sp>
      <p:sp>
        <p:nvSpPr>
          <p:cNvPr id="4505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 algn="ctr" eaLnBrk="1" hangingPunct="1">
              <a:buFontTx/>
              <a:buNone/>
            </a:pPr>
            <a:r>
              <a:rPr lang="ru-RU" sz="3300" smtClean="0">
                <a:solidFill>
                  <a:srgbClr val="772754"/>
                </a:solidFill>
              </a:rPr>
              <a:t>  </a:t>
            </a:r>
            <a:r>
              <a:rPr lang="ru-RU" sz="3000" i="1" smtClean="0">
                <a:solidFill>
                  <a:srgbClr val="772754"/>
                </a:solidFill>
                <a:latin typeface="Arial" charset="0"/>
              </a:rPr>
              <a:t>разработка системы взаимодействия музыкального руководителя и воспитателя в решении задач музыкального воспитания и развития детей  в целостном образовательном процессе детского сада</a:t>
            </a:r>
          </a:p>
          <a:p>
            <a:pPr marL="273050" indent="-273050" eaLnBrk="1" hangingPunct="1">
              <a:buFontTx/>
              <a:buNone/>
            </a:pPr>
            <a:endParaRPr lang="ru-RU" sz="3300" smtClean="0">
              <a:solidFill>
                <a:srgbClr val="772754"/>
              </a:solidFill>
              <a:latin typeface="Arial" charset="0"/>
            </a:endParaRPr>
          </a:p>
        </p:txBody>
      </p:sp>
      <p:pic>
        <p:nvPicPr>
          <p:cNvPr id="45059" name="Рисунок 6" descr="1252911300_11181889_smaylik_muzuyk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797425"/>
            <a:ext cx="185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821448" y="714356"/>
            <a:ext cx="167225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B2025A"/>
                </a:solidFill>
                <a:latin typeface="BirchCTT" pitchFamily="2" charset="0"/>
              </a:rPr>
              <a:t>ЦЕЛЬ</a:t>
            </a:r>
            <a:r>
              <a:rPr lang="ru-RU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B2025A"/>
                </a:solidFill>
                <a:latin typeface="BirchCTT" pitchFamily="2" charset="0"/>
              </a:rPr>
              <a:t>: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Содержимое 4"/>
          <p:cNvSpPr>
            <a:spLocks noGrp="1"/>
          </p:cNvSpPr>
          <p:nvPr>
            <p:ph idx="1"/>
          </p:nvPr>
        </p:nvSpPr>
        <p:spPr>
          <a:xfrm>
            <a:off x="611188" y="1557338"/>
            <a:ext cx="7715250" cy="4195762"/>
          </a:xfrm>
        </p:spPr>
        <p:txBody>
          <a:bodyPr/>
          <a:lstStyle/>
          <a:p>
            <a:pPr marL="609600" indent="-609600" eaLnBrk="1" hangingPunct="1">
              <a:buFont typeface="Wingdings 2" pitchFamily="18" charset="2"/>
              <a:buAutoNum type="arabicPeriod"/>
            </a:pPr>
            <a:r>
              <a:rPr lang="ru-RU" sz="1800" b="1" smtClean="0">
                <a:latin typeface="Comic Sans MS" pitchFamily="66" charset="0"/>
              </a:rPr>
              <a:t>Изучить индивидуальные музыкальные возможности ребёнка и их учёт в целостном образовательном процессе.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ru-RU" sz="1800" b="1" smtClean="0">
              <a:latin typeface="Comic Sans MS" pitchFamily="66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sz="1800" b="1" smtClean="0">
                <a:latin typeface="Comic Sans MS" pitchFamily="66" charset="0"/>
              </a:rPr>
              <a:t>2. Познакомить воспитателей с  задачами музыкального воспитания и развития дошкольников.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ru-RU" sz="1800" b="1" smtClean="0">
              <a:latin typeface="Comic Sans MS" pitchFamily="66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sz="1800" b="1" smtClean="0">
                <a:latin typeface="Comic Sans MS" pitchFamily="66" charset="0"/>
              </a:rPr>
              <a:t>3. Создание развивающей музыкально-образовательной среды детского сада.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ru-RU" sz="1800" b="1" smtClean="0">
              <a:latin typeface="Comic Sans MS" pitchFamily="66" charset="0"/>
            </a:endParaRP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ru-RU" sz="1600" b="1" smtClean="0">
                <a:latin typeface="Comic Sans MS" pitchFamily="66" charset="0"/>
              </a:rPr>
              <a:t> </a:t>
            </a:r>
          </a:p>
        </p:txBody>
      </p:sp>
      <p:pic>
        <p:nvPicPr>
          <p:cNvPr id="46082" name="Picture 2" descr="http://muzruk.wmsite.ru/_mod_files/ce_images/1252911054_7f78f2b30640917605f098026d89df0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5500688"/>
            <a:ext cx="150018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WordArt 8"/>
          <p:cNvSpPr>
            <a:spLocks noChangeArrowheads="1" noChangeShapeType="1" noTextEdit="1"/>
          </p:cNvSpPr>
          <p:nvPr/>
        </p:nvSpPr>
        <p:spPr bwMode="auto">
          <a:xfrm>
            <a:off x="3786188" y="642938"/>
            <a:ext cx="21605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Задачи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3743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ru-RU" sz="2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Диалогизации</a:t>
            </a:r>
            <a:r>
              <a:rPr lang="ru-RU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Личностно-равноправная позиция музыкального руководителя и воспитателя в вопросах музыкального воспитания дошкольников.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</a:t>
            </a:r>
            <a:r>
              <a:rPr lang="ru-RU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Индивидуализации.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Наличие прочных навыков музыкальной деятельности каждого участника взаимодействия.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ru-RU" sz="2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Проблематизации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Осознание участниками взаимодействия такой важной функции педагогической деятельности воспитателя, как обеспечение целостности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воспитательно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-образовательного процесса.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6" name="Picture 2" descr="http://muzruk.wmsite.ru/_mod_files/ce_images/1252911054_7f78f2b30640917605f098026d89df0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5286375"/>
            <a:ext cx="150018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WordArt 5"/>
          <p:cNvSpPr>
            <a:spLocks noChangeArrowheads="1" noChangeShapeType="1" noTextEdit="1"/>
          </p:cNvSpPr>
          <p:nvPr/>
        </p:nvSpPr>
        <p:spPr bwMode="auto">
          <a:xfrm>
            <a:off x="2339975" y="620713"/>
            <a:ext cx="34972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Bookman Old Style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500042"/>
            <a:ext cx="2343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itchFamily="34" charset="0"/>
                <a:cs typeface="Arial" pitchFamily="34" charset="0"/>
              </a:rPr>
              <a:t>Принципы</a:t>
            </a:r>
            <a:endParaRPr lang="ru-RU" b="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9810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Условия успешного взаимодействия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4294967295"/>
          </p:nvPr>
        </p:nvSpPr>
        <p:spPr>
          <a:xfrm>
            <a:off x="858838" y="2636838"/>
            <a:ext cx="7426325" cy="2405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Arial" charset="0"/>
                <a:cs typeface="Arial" charset="0"/>
              </a:rPr>
              <a:t>Совместное планирование работы. 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Arial" charset="0"/>
                <a:cs typeface="Arial" charset="0"/>
              </a:rPr>
              <a:t> Единство требований, предъявляемых детям.  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3"/>
          <p:cNvSpPr txBox="1">
            <a:spLocks/>
          </p:cNvSpPr>
          <p:nvPr/>
        </p:nvSpPr>
        <p:spPr bwMode="auto">
          <a:xfrm>
            <a:off x="0" y="142875"/>
            <a:ext cx="8801100" cy="1143000"/>
          </a:xfrm>
          <a:prstGeom prst="ellipse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ru-RU" sz="2000" b="0" i="1" kern="0" dirty="0">
                <a:solidFill>
                  <a:srgbClr val="E75C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Участие воспитателя в первой части музыкального занятия</a:t>
            </a:r>
            <a:endParaRPr lang="ru-RU" sz="2000" b="0" i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Прямоугольник 21"/>
          <p:cNvSpPr>
            <a:spLocks noChangeArrowheads="1"/>
          </p:cNvSpPr>
          <p:nvPr/>
        </p:nvSpPr>
        <p:spPr bwMode="auto">
          <a:xfrm>
            <a:off x="441325" y="1543050"/>
            <a:ext cx="2286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>
                <a:solidFill>
                  <a:srgbClr val="000099"/>
                </a:solidFill>
                <a:latin typeface="Arial" charset="0"/>
                <a:cs typeface="Arial" charset="0"/>
              </a:rPr>
              <a:t>Разучивание</a:t>
            </a:r>
          </a:p>
          <a:p>
            <a:pPr algn="ctr"/>
            <a:r>
              <a:rPr lang="ru-RU" sz="1600" i="1">
                <a:solidFill>
                  <a:srgbClr val="000099"/>
                </a:solidFill>
                <a:latin typeface="Arial" charset="0"/>
                <a:cs typeface="Arial" charset="0"/>
              </a:rPr>
              <a:t> новых движений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575F6D"/>
              </a:buClr>
              <a:buSzPct val="73000"/>
            </a:pPr>
            <a:r>
              <a:rPr lang="ru-RU" sz="1600" i="1">
                <a:solidFill>
                  <a:srgbClr val="000099"/>
                </a:solidFill>
                <a:latin typeface="Arial" charset="0"/>
                <a:cs typeface="Arial" charset="0"/>
              </a:rPr>
              <a:t>(роль воспитателя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575F6D"/>
              </a:buClr>
              <a:buSzPct val="73000"/>
            </a:pPr>
            <a:r>
              <a:rPr lang="ru-RU" sz="1600" i="1">
                <a:solidFill>
                  <a:srgbClr val="000099"/>
                </a:solidFill>
                <a:latin typeface="Arial" charset="0"/>
                <a:cs typeface="Arial" charset="0"/>
              </a:rPr>
              <a:t> велика)</a:t>
            </a:r>
          </a:p>
        </p:txBody>
      </p:sp>
      <p:sp>
        <p:nvSpPr>
          <p:cNvPr id="49155" name="Прямоугольник 22"/>
          <p:cNvSpPr>
            <a:spLocks noChangeArrowheads="1"/>
          </p:cNvSpPr>
          <p:nvPr/>
        </p:nvSpPr>
        <p:spPr bwMode="auto">
          <a:xfrm>
            <a:off x="441325" y="2997200"/>
            <a:ext cx="228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i="1">
                <a:solidFill>
                  <a:srgbClr val="000099"/>
                </a:solidFill>
                <a:latin typeface="Arial" charset="0"/>
                <a:cs typeface="Arial" charset="0"/>
              </a:rPr>
              <a:t>Участие</a:t>
            </a:r>
          </a:p>
          <a:p>
            <a:pPr algn="ctr"/>
            <a:r>
              <a:rPr lang="ru-RU" sz="1800" i="1">
                <a:solidFill>
                  <a:srgbClr val="000099"/>
                </a:solidFill>
                <a:latin typeface="Arial" charset="0"/>
                <a:cs typeface="Arial" charset="0"/>
              </a:rPr>
              <a:t> в показе </a:t>
            </a:r>
          </a:p>
          <a:p>
            <a:pPr algn="ctr"/>
            <a:r>
              <a:rPr lang="ru-RU" sz="1800" i="1">
                <a:solidFill>
                  <a:srgbClr val="000099"/>
                </a:solidFill>
                <a:latin typeface="Arial" charset="0"/>
                <a:cs typeface="Arial" charset="0"/>
              </a:rPr>
              <a:t>всех видов упражнений</a:t>
            </a:r>
            <a:endParaRPr lang="ru-RU" sz="4000" i="1">
              <a:latin typeface="Arial" charset="0"/>
              <a:cs typeface="Arial" charset="0"/>
            </a:endParaRPr>
          </a:p>
        </p:txBody>
      </p:sp>
      <p:sp>
        <p:nvSpPr>
          <p:cNvPr id="49156" name="Прямоугольник 23"/>
          <p:cNvSpPr>
            <a:spLocks noChangeArrowheads="1"/>
          </p:cNvSpPr>
          <p:nvPr/>
        </p:nvSpPr>
        <p:spPr bwMode="auto">
          <a:xfrm>
            <a:off x="1785938" y="3929063"/>
            <a:ext cx="457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Делает </a:t>
            </a:r>
          </a:p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соответствующие</a:t>
            </a:r>
          </a:p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указания</a:t>
            </a:r>
          </a:p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детям</a:t>
            </a:r>
          </a:p>
        </p:txBody>
      </p:sp>
      <p:sp>
        <p:nvSpPr>
          <p:cNvPr id="49157" name="Прямоугольник 24"/>
          <p:cNvSpPr>
            <a:spLocks noChangeArrowheads="1"/>
          </p:cNvSpPr>
          <p:nvPr/>
        </p:nvSpPr>
        <p:spPr bwMode="auto">
          <a:xfrm>
            <a:off x="4787900" y="1431925"/>
            <a:ext cx="4572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Предлагает точные, </a:t>
            </a:r>
          </a:p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чёткие, красивые </a:t>
            </a:r>
          </a:p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образцы движений </a:t>
            </a:r>
          </a:p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во всех видах </a:t>
            </a:r>
          </a:p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упражнений </a:t>
            </a:r>
          </a:p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(за исключением образных </a:t>
            </a:r>
          </a:p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упражнений, в которых </a:t>
            </a:r>
          </a:p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 даёт примерные</a:t>
            </a:r>
          </a:p>
          <a:p>
            <a:pPr algn="ctr"/>
            <a:r>
              <a:rPr lang="ru-RU" sz="2000" i="1">
                <a:solidFill>
                  <a:srgbClr val="000099"/>
                </a:solidFill>
                <a:latin typeface="Arial" charset="0"/>
                <a:cs typeface="Arial" charset="0"/>
              </a:rPr>
              <a:t> образцы)</a:t>
            </a:r>
          </a:p>
          <a:p>
            <a:pPr algn="ctr"/>
            <a:endParaRPr lang="ru-RU" sz="2000" i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200" dirty="0">
                <a:solidFill>
                  <a:srgbClr val="E75C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Участие воспитателя  </a:t>
            </a:r>
            <a:r>
              <a:rPr lang="ru-RU" sz="2200" dirty="0" smtClean="0">
                <a:solidFill>
                  <a:srgbClr val="E75C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во второй части музыкального занятия</a:t>
            </a:r>
            <a:endParaRPr lang="ru-RU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63" y="1500188"/>
            <a:ext cx="3571875" cy="1714500"/>
          </a:xfrm>
          <a:prstGeom prst="ellipse">
            <a:avLst/>
          </a:prstGeom>
          <a:solidFill>
            <a:srgbClr val="E4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СЛУШАНИЕ МУЗЫКИ </a:t>
            </a:r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(воспитатель в основном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пассивен)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500" y="1500188"/>
            <a:ext cx="4100513" cy="19288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оказывает содействие музыкальному руководителю в использовании наглядных пособий и другого методического материала</a:t>
            </a:r>
            <a:r>
              <a:rPr lang="ru-RU" sz="12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Овал 7"/>
          <p:cNvSpPr/>
          <p:nvPr/>
        </p:nvSpPr>
        <p:spPr>
          <a:xfrm>
            <a:off x="2714625" y="3419475"/>
            <a:ext cx="3938588" cy="22320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личным примером воспитывает у детей умение внимательно слушать музык</a:t>
            </a:r>
            <a:r>
              <a:rPr lang="ru-RU" sz="13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sz="1300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500" y="142875"/>
            <a:ext cx="8229600" cy="1143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Участие воспитателя в третьей части музыкального занятия</a:t>
            </a:r>
            <a:endParaRPr lang="ru-RU" sz="2000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57250" y="1214438"/>
            <a:ext cx="3214688" cy="1411287"/>
          </a:xfrm>
          <a:prstGeom prst="ellipse">
            <a:avLst/>
          </a:prstGeom>
          <a:solidFill>
            <a:srgbClr val="E4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РАСПЕВАНИЕ, ПЕНИЕ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3857625" y="1143000"/>
            <a:ext cx="4786313" cy="1295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1-й этап разучивания песни: поёт с детьми, разучивая новую песню, показывая правильную артикуляцию (ни в коем случае не учит с детьми слова песни без музыки)</a:t>
            </a:r>
          </a:p>
        </p:txBody>
      </p:sp>
      <p:sp>
        <p:nvSpPr>
          <p:cNvPr id="9" name="Овал 8"/>
          <p:cNvSpPr/>
          <p:nvPr/>
        </p:nvSpPr>
        <p:spPr>
          <a:xfrm>
            <a:off x="4214813" y="2428875"/>
            <a:ext cx="4214812" cy="13604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2-й этап разучивания: поддерживает пением при исполнении знакомых песен, используя мимику и пантомимику</a:t>
            </a:r>
          </a:p>
        </p:txBody>
      </p:sp>
      <p:sp>
        <p:nvSpPr>
          <p:cNvPr id="10" name="Овал 9"/>
          <p:cNvSpPr/>
          <p:nvPr/>
        </p:nvSpPr>
        <p:spPr>
          <a:xfrm>
            <a:off x="4357688" y="3860800"/>
            <a:ext cx="3857625" cy="12969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3-й этап разучивания: не поёт с детьми при самостоятельном эмоционально-выразительном пении (кроме детей младших  групп)</a:t>
            </a:r>
          </a:p>
        </p:txBody>
      </p:sp>
      <p:sp>
        <p:nvSpPr>
          <p:cNvPr id="11" name="Овал 10"/>
          <p:cNvSpPr/>
          <p:nvPr/>
        </p:nvSpPr>
        <p:spPr>
          <a:xfrm>
            <a:off x="714375" y="3030538"/>
            <a:ext cx="3786188" cy="147796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 совершенствовании разучиваемой песни, подпевает в «трудных местах» (на 4-5 </a:t>
            </a:r>
            <a:r>
              <a:rPr lang="ru-RU" sz="13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занятиях)</a:t>
            </a:r>
            <a:endParaRPr lang="ru-RU" sz="13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cademic_ID03">
  <a:themeElements>
    <a:clrScheme name="1_Academic_ID03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1_Academic_ID03">
      <a:majorFont>
        <a:latin typeface="Verdana"/>
        <a:ea typeface=""/>
        <a:cs typeface="Arial"/>
      </a:majorFont>
      <a:minorFont>
        <a:latin typeface="Verdan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ademic_ID03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TS010362641</Template>
  <TotalTime>12</TotalTime>
  <Words>755</Words>
  <Application>Microsoft Office PowerPoint</Application>
  <PresentationFormat>On-screen Show (4:3)</PresentationFormat>
  <Paragraphs>101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35" baseType="lpstr">
      <vt:lpstr>Maiandra GD</vt:lpstr>
      <vt:lpstr>Arial</vt:lpstr>
      <vt:lpstr>Impact</vt:lpstr>
      <vt:lpstr>Calibri</vt:lpstr>
      <vt:lpstr>Verdana</vt:lpstr>
      <vt:lpstr>Tahoma</vt:lpstr>
      <vt:lpstr>Times New Roman</vt:lpstr>
      <vt:lpstr>Wingdings 2</vt:lpstr>
      <vt:lpstr>Comic Sans MS</vt:lpstr>
      <vt:lpstr>Monotype Corsiva</vt:lpstr>
      <vt:lpstr>Bookman Old Style</vt:lpstr>
      <vt:lpstr>Aharoni</vt:lpstr>
      <vt:lpstr>Arial Black</vt:lpstr>
      <vt:lpstr>Тема Office</vt:lpstr>
      <vt:lpstr>1_Тема Office</vt:lpstr>
      <vt:lpstr>1_Academic_ID03</vt:lpstr>
      <vt:lpstr>1_Academic_ID03</vt:lpstr>
      <vt:lpstr>Слайд 1</vt:lpstr>
      <vt:lpstr>Наполняемость музыкальных уголков в группах</vt:lpstr>
      <vt:lpstr>Слайд 3</vt:lpstr>
      <vt:lpstr>Слайд 4</vt:lpstr>
      <vt:lpstr>Слайд 5</vt:lpstr>
      <vt:lpstr>Условия успешного взаимодействия</vt:lpstr>
      <vt:lpstr>Слайд 7</vt:lpstr>
      <vt:lpstr>Участие воспитателя  во второй части музыкального занятия</vt:lpstr>
      <vt:lpstr>Участие воспитателя в третьей части музыкального занятия</vt:lpstr>
      <vt:lpstr>Участие воспитателя в четвертой части музыкального занятия</vt:lpstr>
      <vt:lpstr>Слайд 11</vt:lpstr>
      <vt:lpstr>Слайд 12</vt:lpstr>
      <vt:lpstr>Слайд 13</vt:lpstr>
      <vt:lpstr>Слайд 14</vt:lpstr>
      <vt:lpstr>Слайд 15</vt:lpstr>
      <vt:lpstr>Музыкальная среда</vt:lpstr>
      <vt:lpstr>Наполняемость музыкальных уголков в группах</vt:lpstr>
      <vt:lpstr>Слайд 18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/>
  <cp:keywords/>
  <dc:description/>
  <cp:lastModifiedBy/>
  <cp:revision>9</cp:revision>
  <dcterms:created xsi:type="dcterms:W3CDTF">2012-02-22T00:47:45Z</dcterms:created>
  <dcterms:modified xsi:type="dcterms:W3CDTF">2019-01-18T10:44:28Z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TC103626419990</vt:lpwstr>
  </property>
</Properties>
</file>