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rhivurokov.ru/multiurok/html/2017/01/17/s_587e518f82828/531769_1.jpeg"/>
          <p:cNvPicPr>
            <a:picLocks noChangeAspect="1" noChangeArrowheads="1"/>
          </p:cNvPicPr>
          <p:nvPr/>
        </p:nvPicPr>
        <p:blipFill>
          <a:blip r:embed="rId2" cstate="print"/>
          <a:srcRect/>
          <a:stretch>
            <a:fillRect/>
          </a:stretch>
        </p:blipFill>
        <p:spPr bwMode="auto">
          <a:xfrm>
            <a:off x="20722" y="0"/>
            <a:ext cx="9123278" cy="6858000"/>
          </a:xfrm>
          <a:prstGeom prst="rect">
            <a:avLst/>
          </a:prstGeom>
          <a:noFill/>
        </p:spPr>
      </p:pic>
      <p:sp>
        <p:nvSpPr>
          <p:cNvPr id="3" name="TextBox 2"/>
          <p:cNvSpPr txBox="1"/>
          <p:nvPr/>
        </p:nvSpPr>
        <p:spPr>
          <a:xfrm>
            <a:off x="1447800" y="2209800"/>
            <a:ext cx="6505499" cy="1200329"/>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«Азбука дорог»</a:t>
            </a:r>
            <a:endParaRPr lang="ru-RU"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803056" y="457200"/>
            <a:ext cx="7668125" cy="954107"/>
          </a:xfrm>
          <a:prstGeom prst="rect">
            <a:avLst/>
          </a:prstGeom>
          <a:solidFill>
            <a:schemeClr val="accent2">
              <a:lumMod val="20000"/>
              <a:lumOff val="80000"/>
            </a:schemeClr>
          </a:solidFill>
        </p:spPr>
        <p:txBody>
          <a:bodyPr wrap="none" rtlCol="0">
            <a:spAutoFit/>
          </a:bodyPr>
          <a:lstStyle/>
          <a:p>
            <a:pPr algn="ctr"/>
            <a:r>
              <a:rPr lang="ru-RU"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Викторина по Правилам Дорожного Движения </a:t>
            </a:r>
          </a:p>
          <a:p>
            <a:pPr algn="ctr"/>
            <a:r>
              <a:rPr lang="ru-RU"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a:t>
            </a:r>
            <a:r>
              <a:rPr lang="ru-RU"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ля </a:t>
            </a:r>
            <a:r>
              <a:rPr lang="ru-RU"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педагогов ДОУ</a:t>
            </a:r>
            <a:endPar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extBox 4"/>
          <p:cNvSpPr txBox="1"/>
          <p:nvPr/>
        </p:nvSpPr>
        <p:spPr>
          <a:xfrm>
            <a:off x="2667000" y="5029200"/>
            <a:ext cx="3893695" cy="369332"/>
          </a:xfrm>
          <a:prstGeom prst="rect">
            <a:avLst/>
          </a:prstGeom>
          <a:noFill/>
        </p:spPr>
        <p:txBody>
          <a:bodyPr wrap="none" rtlCol="0">
            <a:spAutoFit/>
          </a:bodyPr>
          <a:lstStyle/>
          <a:p>
            <a:r>
              <a:rPr lang="ru-RU" b="1" dirty="0" smtClean="0">
                <a:solidFill>
                  <a:schemeClr val="accent2">
                    <a:lumMod val="50000"/>
                  </a:schemeClr>
                </a:solidFill>
              </a:rPr>
              <a:t>Выполнила воспитатель </a:t>
            </a:r>
            <a:r>
              <a:rPr lang="ru-RU" b="1" dirty="0" err="1" smtClean="0">
                <a:solidFill>
                  <a:schemeClr val="accent2">
                    <a:lumMod val="50000"/>
                  </a:schemeClr>
                </a:solidFill>
              </a:rPr>
              <a:t>Басараб</a:t>
            </a:r>
            <a:r>
              <a:rPr lang="ru-RU" b="1" dirty="0" smtClean="0">
                <a:solidFill>
                  <a:schemeClr val="accent2">
                    <a:lumMod val="50000"/>
                  </a:schemeClr>
                </a:solidFill>
              </a:rPr>
              <a:t> Е.В.</a:t>
            </a:r>
            <a:endParaRPr lang="ru-RU" b="1" dirty="0">
              <a:solidFill>
                <a:schemeClr val="accent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1.bp.blogspot.com/-x2-nk9vvCww/Vv4v4Nx4UwI/AAAAAAAAHFs/2j8IZJS99bUi8fj-Wn0ViORmImyRZTSVQ/s16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85800" y="762000"/>
            <a:ext cx="54864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ru-RU" dirty="0" smtClean="0">
                <a:solidFill>
                  <a:schemeClr val="tx1"/>
                </a:solidFill>
              </a:rPr>
              <a:t>5. Тротуары и дороги, и колёса здесь, и ноги.</a:t>
            </a:r>
          </a:p>
          <a:p>
            <a:r>
              <a:rPr lang="ru-RU" dirty="0" smtClean="0">
                <a:solidFill>
                  <a:schemeClr val="tx1"/>
                </a:solidFill>
              </a:rPr>
              <a:t>Всё по правилам ведётся. Это место как зовётся?</a:t>
            </a:r>
            <a:endParaRPr lang="ru-RU" dirty="0">
              <a:solidFill>
                <a:schemeClr val="tx1"/>
              </a:solidFill>
            </a:endParaRPr>
          </a:p>
        </p:txBody>
      </p:sp>
      <p:sp>
        <p:nvSpPr>
          <p:cNvPr id="4" name="Прямоугольник 3"/>
          <p:cNvSpPr/>
          <p:nvPr/>
        </p:nvSpPr>
        <p:spPr>
          <a:xfrm>
            <a:off x="685800" y="2133600"/>
            <a:ext cx="54864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ru-RU" dirty="0" smtClean="0">
                <a:solidFill>
                  <a:schemeClr val="tx1"/>
                </a:solidFill>
              </a:rPr>
              <a:t>6. И поезд и трамвай не поедет, так и знай!</a:t>
            </a:r>
          </a:p>
          <a:p>
            <a:r>
              <a:rPr lang="ru-RU" dirty="0" smtClean="0">
                <a:solidFill>
                  <a:schemeClr val="tx1"/>
                </a:solidFill>
              </a:rPr>
              <a:t>Если их не будет тут — остановится маршрут.</a:t>
            </a:r>
            <a:endParaRPr lang="ru-RU" dirty="0">
              <a:solidFill>
                <a:schemeClr val="tx1"/>
              </a:solidFill>
            </a:endParaRPr>
          </a:p>
        </p:txBody>
      </p:sp>
      <p:sp>
        <p:nvSpPr>
          <p:cNvPr id="5" name="Прямоугольник 4"/>
          <p:cNvSpPr/>
          <p:nvPr/>
        </p:nvSpPr>
        <p:spPr>
          <a:xfrm>
            <a:off x="685800" y="3276600"/>
            <a:ext cx="54864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ru-RU" dirty="0" smtClean="0">
                <a:solidFill>
                  <a:schemeClr val="tx1"/>
                </a:solidFill>
              </a:rPr>
              <a:t>7. Он в трамвае и в метро, он в автобусе, в авто.</a:t>
            </a:r>
          </a:p>
          <a:p>
            <a:r>
              <a:rPr lang="ru-RU" dirty="0" smtClean="0">
                <a:solidFill>
                  <a:schemeClr val="tx1"/>
                </a:solidFill>
              </a:rPr>
              <a:t>На сиденье он сидит и в окошечко глядит.</a:t>
            </a:r>
            <a:endParaRPr lang="ru-RU" dirty="0">
              <a:solidFill>
                <a:schemeClr val="tx1"/>
              </a:solidFill>
            </a:endParaRPr>
          </a:p>
        </p:txBody>
      </p:sp>
      <p:sp>
        <p:nvSpPr>
          <p:cNvPr id="6" name="Прямоугольник 5"/>
          <p:cNvSpPr/>
          <p:nvPr/>
        </p:nvSpPr>
        <p:spPr>
          <a:xfrm>
            <a:off x="685800" y="4572000"/>
            <a:ext cx="54864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ru-RU" dirty="0" smtClean="0">
                <a:solidFill>
                  <a:schemeClr val="tx1"/>
                </a:solidFill>
              </a:rPr>
              <a:t>8. Здесь опаснее всего, светофоров здесь полно,</a:t>
            </a:r>
          </a:p>
          <a:p>
            <a:r>
              <a:rPr lang="ru-RU" dirty="0" smtClean="0">
                <a:solidFill>
                  <a:schemeClr val="tx1"/>
                </a:solidFill>
              </a:rPr>
              <a:t>Переходы тоже есть и автомашин не счесть.</a:t>
            </a:r>
            <a:endParaRPr lang="ru-RU" dirty="0">
              <a:solidFill>
                <a:schemeClr val="tx1"/>
              </a:solidFill>
            </a:endParaRPr>
          </a:p>
        </p:txBody>
      </p:sp>
      <p:pic>
        <p:nvPicPr>
          <p:cNvPr id="2050" name="Picture 2" descr="https://mota.ru/upload/wallpapers/source/2013/12/04/18/01/38321/qUR45J2luc.jpg"/>
          <p:cNvPicPr>
            <a:picLocks noChangeAspect="1" noChangeArrowheads="1"/>
          </p:cNvPicPr>
          <p:nvPr/>
        </p:nvPicPr>
        <p:blipFill>
          <a:blip r:embed="rId3" cstate="print"/>
          <a:srcRect/>
          <a:stretch>
            <a:fillRect/>
          </a:stretch>
        </p:blipFill>
        <p:spPr bwMode="auto">
          <a:xfrm>
            <a:off x="6629400" y="533400"/>
            <a:ext cx="1755775" cy="1063823"/>
          </a:xfrm>
          <a:prstGeom prst="rect">
            <a:avLst/>
          </a:prstGeom>
          <a:noFill/>
        </p:spPr>
      </p:pic>
      <p:pic>
        <p:nvPicPr>
          <p:cNvPr id="2052" name="Picture 4" descr="http://st.gde-fon.com/wallpapers_original/wallpapers/583614_(www.Gde-Fon.com).jpg"/>
          <p:cNvPicPr>
            <a:picLocks noChangeAspect="1" noChangeArrowheads="1"/>
          </p:cNvPicPr>
          <p:nvPr/>
        </p:nvPicPr>
        <p:blipFill>
          <a:blip r:embed="rId4" cstate="print"/>
          <a:srcRect/>
          <a:stretch>
            <a:fillRect/>
          </a:stretch>
        </p:blipFill>
        <p:spPr bwMode="auto">
          <a:xfrm>
            <a:off x="6629400" y="1752600"/>
            <a:ext cx="1755775" cy="1167590"/>
          </a:xfrm>
          <a:prstGeom prst="rect">
            <a:avLst/>
          </a:prstGeom>
          <a:noFill/>
        </p:spPr>
      </p:pic>
      <p:pic>
        <p:nvPicPr>
          <p:cNvPr id="2054" name="Picture 6" descr="http://gp.by/upload/iblock/d86/d86b95813fbf3a42d04f6c315685d6e2.jpg"/>
          <p:cNvPicPr>
            <a:picLocks noChangeAspect="1" noChangeArrowheads="1"/>
          </p:cNvPicPr>
          <p:nvPr/>
        </p:nvPicPr>
        <p:blipFill>
          <a:blip r:embed="rId5" cstate="print"/>
          <a:srcRect/>
          <a:stretch>
            <a:fillRect/>
          </a:stretch>
        </p:blipFill>
        <p:spPr bwMode="auto">
          <a:xfrm>
            <a:off x="6629400" y="3048000"/>
            <a:ext cx="1676400" cy="1143000"/>
          </a:xfrm>
          <a:prstGeom prst="rect">
            <a:avLst/>
          </a:prstGeom>
          <a:noFill/>
        </p:spPr>
      </p:pic>
      <p:pic>
        <p:nvPicPr>
          <p:cNvPr id="2056" name="Picture 8" descr="https://arhivurokov.ru/multiurok/6/5/9/659d8895a113b7554452ef7db81bb3c81e46e817/img3.jpg"/>
          <p:cNvPicPr>
            <a:picLocks noChangeAspect="1" noChangeArrowheads="1"/>
          </p:cNvPicPr>
          <p:nvPr/>
        </p:nvPicPr>
        <p:blipFill>
          <a:blip r:embed="rId6" cstate="print"/>
          <a:srcRect/>
          <a:stretch>
            <a:fillRect/>
          </a:stretch>
        </p:blipFill>
        <p:spPr bwMode="auto">
          <a:xfrm>
            <a:off x="6629400" y="4267200"/>
            <a:ext cx="17526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 calcmode="lin" valueType="num">
                                      <p:cBhvr additive="base">
                                        <p:cTn id="37" dur="500" fill="hold"/>
                                        <p:tgtEl>
                                          <p:spTgt spid="2054"/>
                                        </p:tgtEl>
                                        <p:attrNameLst>
                                          <p:attrName>ppt_x</p:attrName>
                                        </p:attrNameLst>
                                      </p:cBhvr>
                                      <p:tavLst>
                                        <p:tav tm="0">
                                          <p:val>
                                            <p:strVal val="#ppt_x"/>
                                          </p:val>
                                        </p:tav>
                                        <p:tav tm="100000">
                                          <p:val>
                                            <p:strVal val="#ppt_x"/>
                                          </p:val>
                                        </p:tav>
                                      </p:tavLst>
                                    </p:anim>
                                    <p:anim calcmode="lin" valueType="num">
                                      <p:cBhvr additive="base">
                                        <p:cTn id="3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6"/>
                                        </p:tgtEl>
                                        <p:attrNameLst>
                                          <p:attrName>style.visibility</p:attrName>
                                        </p:attrNameLst>
                                      </p:cBhvr>
                                      <p:to>
                                        <p:strVal val="visible"/>
                                      </p:to>
                                    </p:set>
                                    <p:anim calcmode="lin" valueType="num">
                                      <p:cBhvr additive="base">
                                        <p:cTn id="49" dur="500" fill="hold"/>
                                        <p:tgtEl>
                                          <p:spTgt spid="2056"/>
                                        </p:tgtEl>
                                        <p:attrNameLst>
                                          <p:attrName>ppt_x</p:attrName>
                                        </p:attrNameLst>
                                      </p:cBhvr>
                                      <p:tavLst>
                                        <p:tav tm="0">
                                          <p:val>
                                            <p:strVal val="#ppt_x"/>
                                          </p:val>
                                        </p:tav>
                                        <p:tav tm="100000">
                                          <p:val>
                                            <p:strVal val="#ppt_x"/>
                                          </p:val>
                                        </p:tav>
                                      </p:tavLst>
                                    </p:anim>
                                    <p:anim calcmode="lin" valueType="num">
                                      <p:cBhvr additive="base">
                                        <p:cTn id="50"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QUMCbgT_8WI/Vv4v4P3qYQI/AAAAAAAAHFw/gNj_mg3F9_If7JDvsYvOjLTnsadpWdZLQ/s1600/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81000" y="762000"/>
            <a:ext cx="56388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ru-RU" dirty="0" smtClean="0">
                <a:solidFill>
                  <a:schemeClr val="tx1"/>
                </a:solidFill>
              </a:rPr>
              <a:t>9. Есть мотор, как у машины, не нужны колёса, шины,</a:t>
            </a:r>
          </a:p>
          <a:p>
            <a:r>
              <a:rPr lang="ru-RU" dirty="0" smtClean="0">
                <a:solidFill>
                  <a:schemeClr val="tx1"/>
                </a:solidFill>
              </a:rPr>
              <a:t>Только бы была река, без реки он никуда!</a:t>
            </a:r>
            <a:endParaRPr lang="ru-RU" dirty="0">
              <a:solidFill>
                <a:schemeClr val="tx1"/>
              </a:solidFill>
            </a:endParaRPr>
          </a:p>
        </p:txBody>
      </p:sp>
      <p:sp>
        <p:nvSpPr>
          <p:cNvPr id="4" name="Прямоугольник 3"/>
          <p:cNvSpPr/>
          <p:nvPr/>
        </p:nvSpPr>
        <p:spPr>
          <a:xfrm>
            <a:off x="381000" y="1981200"/>
            <a:ext cx="5562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ru-RU" dirty="0" smtClean="0">
                <a:solidFill>
                  <a:schemeClr val="tx1"/>
                </a:solidFill>
              </a:rPr>
              <a:t>10. Едет транспорт по дороге, здесь колёса. А не ноги</a:t>
            </a:r>
          </a:p>
          <a:p>
            <a:r>
              <a:rPr lang="ru-RU" dirty="0" smtClean="0">
                <a:solidFill>
                  <a:schemeClr val="tx1"/>
                </a:solidFill>
              </a:rPr>
              <a:t>Легковой и грузовой. Как зовётся транспорт мой?</a:t>
            </a:r>
            <a:endParaRPr lang="ru-RU" dirty="0">
              <a:solidFill>
                <a:schemeClr val="tx1"/>
              </a:solidFill>
            </a:endParaRPr>
          </a:p>
        </p:txBody>
      </p:sp>
      <p:sp>
        <p:nvSpPr>
          <p:cNvPr id="5" name="Прямоугольник 4"/>
          <p:cNvSpPr/>
          <p:nvPr/>
        </p:nvSpPr>
        <p:spPr>
          <a:xfrm>
            <a:off x="381000" y="3200400"/>
            <a:ext cx="55626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ru-RU" dirty="0" smtClean="0">
                <a:solidFill>
                  <a:schemeClr val="tx1"/>
                </a:solidFill>
              </a:rPr>
              <a:t>11. Здесь машин не продают, покататься здесь дают.</a:t>
            </a:r>
          </a:p>
          <a:p>
            <a:r>
              <a:rPr lang="ru-RU" dirty="0" smtClean="0">
                <a:solidFill>
                  <a:schemeClr val="tx1"/>
                </a:solidFill>
              </a:rPr>
              <a:t>Только деньги заплати и, пожалуйста, кати!</a:t>
            </a:r>
            <a:endParaRPr lang="ru-RU" dirty="0">
              <a:solidFill>
                <a:schemeClr val="tx1"/>
              </a:solidFill>
            </a:endParaRPr>
          </a:p>
        </p:txBody>
      </p:sp>
      <p:sp>
        <p:nvSpPr>
          <p:cNvPr id="6" name="Прямоугольник 5"/>
          <p:cNvSpPr/>
          <p:nvPr/>
        </p:nvSpPr>
        <p:spPr>
          <a:xfrm>
            <a:off x="381000" y="4419600"/>
            <a:ext cx="5562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ru-RU" dirty="0" smtClean="0">
                <a:solidFill>
                  <a:schemeClr val="tx1"/>
                </a:solidFill>
              </a:rPr>
              <a:t>12. Вдоль дороги он стоит и безмолвно говорит,</a:t>
            </a:r>
          </a:p>
          <a:p>
            <a:r>
              <a:rPr lang="ru-RU" dirty="0" smtClean="0">
                <a:solidFill>
                  <a:schemeClr val="tx1"/>
                </a:solidFill>
              </a:rPr>
              <a:t>Ехать можно, иль стоять, задержаться, иль шагать.</a:t>
            </a:r>
            <a:endParaRPr lang="ru-RU" dirty="0">
              <a:solidFill>
                <a:schemeClr val="tx1"/>
              </a:solidFill>
            </a:endParaRPr>
          </a:p>
        </p:txBody>
      </p:sp>
      <p:pic>
        <p:nvPicPr>
          <p:cNvPr id="1026" name="Picture 2" descr="http://img.yachtsworld.ru/data/img/411/66411/Gulf_Craft_Ambassador_32_0_src.jpg"/>
          <p:cNvPicPr>
            <a:picLocks noChangeAspect="1" noChangeArrowheads="1"/>
          </p:cNvPicPr>
          <p:nvPr/>
        </p:nvPicPr>
        <p:blipFill>
          <a:blip r:embed="rId3" cstate="print"/>
          <a:srcRect/>
          <a:stretch>
            <a:fillRect/>
          </a:stretch>
        </p:blipFill>
        <p:spPr bwMode="auto">
          <a:xfrm>
            <a:off x="6324600" y="685800"/>
            <a:ext cx="1676400" cy="962025"/>
          </a:xfrm>
          <a:prstGeom prst="rect">
            <a:avLst/>
          </a:prstGeom>
          <a:noFill/>
        </p:spPr>
      </p:pic>
      <p:pic>
        <p:nvPicPr>
          <p:cNvPr id="1028" name="Picture 4" descr="http://compyou.ru/img/500x375/138/4r6s.jpg"/>
          <p:cNvPicPr>
            <a:picLocks noChangeAspect="1" noChangeArrowheads="1"/>
          </p:cNvPicPr>
          <p:nvPr/>
        </p:nvPicPr>
        <p:blipFill>
          <a:blip r:embed="rId4" cstate="print"/>
          <a:srcRect/>
          <a:stretch>
            <a:fillRect/>
          </a:stretch>
        </p:blipFill>
        <p:spPr bwMode="auto">
          <a:xfrm>
            <a:off x="6477000" y="1752600"/>
            <a:ext cx="1638300" cy="1228725"/>
          </a:xfrm>
          <a:prstGeom prst="rect">
            <a:avLst/>
          </a:prstGeom>
          <a:noFill/>
        </p:spPr>
      </p:pic>
      <p:pic>
        <p:nvPicPr>
          <p:cNvPr id="1030" name="Picture 6" descr="http://www.autoplustv.ru/wp-content/uploads/2014/08/21.08.2014.gif"/>
          <p:cNvPicPr>
            <a:picLocks noChangeAspect="1" noChangeArrowheads="1"/>
          </p:cNvPicPr>
          <p:nvPr/>
        </p:nvPicPr>
        <p:blipFill>
          <a:blip r:embed="rId5" cstate="print"/>
          <a:srcRect/>
          <a:stretch>
            <a:fillRect/>
          </a:stretch>
        </p:blipFill>
        <p:spPr bwMode="auto">
          <a:xfrm>
            <a:off x="6248400" y="2895601"/>
            <a:ext cx="1600200" cy="1066800"/>
          </a:xfrm>
          <a:prstGeom prst="rect">
            <a:avLst/>
          </a:prstGeom>
          <a:noFill/>
        </p:spPr>
      </p:pic>
      <p:pic>
        <p:nvPicPr>
          <p:cNvPr id="1032" name="Picture 8" descr="http://info-znak.ru/images/cms/signs/4_1-dvizhenie-pryamo.gif"/>
          <p:cNvPicPr>
            <a:picLocks noChangeAspect="1" noChangeArrowheads="1"/>
          </p:cNvPicPr>
          <p:nvPr/>
        </p:nvPicPr>
        <p:blipFill>
          <a:blip r:embed="rId6" cstate="print"/>
          <a:srcRect/>
          <a:stretch>
            <a:fillRect/>
          </a:stretch>
        </p:blipFill>
        <p:spPr bwMode="auto">
          <a:xfrm>
            <a:off x="6400800" y="4114800"/>
            <a:ext cx="12192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 fill="hold"/>
                                        <p:tgtEl>
                                          <p:spTgt spid="1030"/>
                                        </p:tgtEl>
                                        <p:attrNameLst>
                                          <p:attrName>ppt_x</p:attrName>
                                        </p:attrNameLst>
                                      </p:cBhvr>
                                      <p:tavLst>
                                        <p:tav tm="0">
                                          <p:val>
                                            <p:strVal val="#ppt_x"/>
                                          </p:val>
                                        </p:tav>
                                        <p:tav tm="100000">
                                          <p:val>
                                            <p:strVal val="#ppt_x"/>
                                          </p:val>
                                        </p:tav>
                                      </p:tavLst>
                                    </p:anim>
                                    <p:anim calcmode="lin" valueType="num">
                                      <p:cBhvr additive="base">
                                        <p:cTn id="3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2"/>
                                        </p:tgtEl>
                                        <p:attrNameLst>
                                          <p:attrName>style.visibility</p:attrName>
                                        </p:attrNameLst>
                                      </p:cBhvr>
                                      <p:to>
                                        <p:strVal val="visible"/>
                                      </p:to>
                                    </p:set>
                                    <p:anim calcmode="lin" valueType="num">
                                      <p:cBhvr additive="base">
                                        <p:cTn id="49" dur="500" fill="hold"/>
                                        <p:tgtEl>
                                          <p:spTgt spid="1032"/>
                                        </p:tgtEl>
                                        <p:attrNameLst>
                                          <p:attrName>ppt_x</p:attrName>
                                        </p:attrNameLst>
                                      </p:cBhvr>
                                      <p:tavLst>
                                        <p:tav tm="0">
                                          <p:val>
                                            <p:strVal val="#ppt_x"/>
                                          </p:val>
                                        </p:tav>
                                        <p:tav tm="100000">
                                          <p:val>
                                            <p:strVal val="#ppt_x"/>
                                          </p:val>
                                        </p:tav>
                                      </p:tavLst>
                                    </p:anim>
                                    <p:anim calcmode="lin" valueType="num">
                                      <p:cBhvr additive="base">
                                        <p:cTn id="5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1.bp.blogspot.com/-x2-nk9vvCww/Vv4v4Nx4UwI/AAAAAAAAHFs/2j8IZJS99bUi8fj-Wn0ViORmImyRZTSVQ/s16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243447" y="304800"/>
            <a:ext cx="2554354"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ru-RU" sz="2400" dirty="0" smtClean="0"/>
              <a:t>4 конкурс.</a:t>
            </a:r>
          </a:p>
          <a:p>
            <a:pPr algn="ctr"/>
            <a:r>
              <a:rPr lang="ru-RU" sz="2400" dirty="0" smtClean="0"/>
              <a:t>«Скорая помощь»</a:t>
            </a:r>
            <a:endParaRPr lang="ru-RU" sz="2400" dirty="0"/>
          </a:p>
        </p:txBody>
      </p:sp>
      <p:sp>
        <p:nvSpPr>
          <p:cNvPr id="4" name="TextBox 3"/>
          <p:cNvSpPr txBox="1"/>
          <p:nvPr/>
        </p:nvSpPr>
        <p:spPr>
          <a:xfrm>
            <a:off x="1143000" y="1371600"/>
            <a:ext cx="61722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smtClean="0"/>
              <a:t>Какое средство из автомобильной аптечки можно применить для уменьшения боли при переломе?</a:t>
            </a:r>
          </a:p>
          <a:p>
            <a:pPr marL="342900" indent="-342900">
              <a:buFont typeface="+mj-lt"/>
              <a:buAutoNum type="arabicParenR"/>
            </a:pPr>
            <a:r>
              <a:rPr lang="ru-RU" dirty="0" smtClean="0"/>
              <a:t> Анальгин или охлаждающий пакет-контейнер</a:t>
            </a:r>
          </a:p>
          <a:p>
            <a:pPr marL="342900" indent="-342900">
              <a:buFont typeface="+mj-lt"/>
              <a:buAutoNum type="arabicParenR"/>
            </a:pPr>
            <a:r>
              <a:rPr lang="ru-RU" dirty="0" smtClean="0"/>
              <a:t> Валидол</a:t>
            </a:r>
          </a:p>
          <a:p>
            <a:pPr marL="342900" indent="-342900">
              <a:buFont typeface="+mj-lt"/>
              <a:buAutoNum type="arabicParenR"/>
            </a:pPr>
            <a:r>
              <a:rPr lang="ru-RU" dirty="0" smtClean="0"/>
              <a:t> </a:t>
            </a:r>
            <a:r>
              <a:rPr lang="ru-RU" dirty="0" err="1" smtClean="0"/>
              <a:t>Энтеродез</a:t>
            </a:r>
            <a:endParaRPr lang="ru-RU" dirty="0"/>
          </a:p>
        </p:txBody>
      </p:sp>
      <p:sp>
        <p:nvSpPr>
          <p:cNvPr id="5" name="TextBox 4"/>
          <p:cNvSpPr txBox="1"/>
          <p:nvPr/>
        </p:nvSpPr>
        <p:spPr>
          <a:xfrm>
            <a:off x="7696200" y="1676400"/>
            <a:ext cx="6096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sz="3600" dirty="0" smtClean="0"/>
              <a:t> 1</a:t>
            </a:r>
            <a:endParaRPr lang="ru-RU" sz="3600" dirty="0"/>
          </a:p>
        </p:txBody>
      </p:sp>
      <p:sp>
        <p:nvSpPr>
          <p:cNvPr id="6" name="TextBox 5"/>
          <p:cNvSpPr txBox="1"/>
          <p:nvPr/>
        </p:nvSpPr>
        <p:spPr>
          <a:xfrm>
            <a:off x="1143001" y="3124200"/>
            <a:ext cx="617220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t>Как оказать помощь пострадавшему при болях в области сердца?</a:t>
            </a:r>
          </a:p>
          <a:p>
            <a:pPr marL="342900" indent="-342900">
              <a:buFont typeface="+mj-lt"/>
              <a:buAutoNum type="arabicParenR"/>
            </a:pPr>
            <a:r>
              <a:rPr lang="ru-RU" dirty="0" smtClean="0"/>
              <a:t>Дать принять одну таблетку анальгина или аспирина</a:t>
            </a:r>
          </a:p>
          <a:p>
            <a:pPr marL="342900" indent="-342900">
              <a:buFont typeface="+mj-lt"/>
              <a:buAutoNum type="arabicParenR"/>
            </a:pPr>
            <a:r>
              <a:rPr lang="ru-RU" dirty="0" smtClean="0"/>
              <a:t>Дать понюхать нашатырный спирт</a:t>
            </a:r>
          </a:p>
          <a:p>
            <a:pPr marL="342900" indent="-342900">
              <a:buFont typeface="+mj-lt"/>
              <a:buAutoNum type="arabicParenR"/>
            </a:pPr>
            <a:r>
              <a:rPr lang="ru-RU" dirty="0" smtClean="0"/>
              <a:t>Дать принять под язык таблетку валидола или нитроглицерина</a:t>
            </a:r>
            <a:endParaRPr lang="ru-RU" dirty="0"/>
          </a:p>
        </p:txBody>
      </p:sp>
      <p:sp>
        <p:nvSpPr>
          <p:cNvPr id="7" name="TextBox 6"/>
          <p:cNvSpPr txBox="1"/>
          <p:nvPr/>
        </p:nvSpPr>
        <p:spPr>
          <a:xfrm>
            <a:off x="7772400" y="3657600"/>
            <a:ext cx="6096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3600" dirty="0" smtClean="0"/>
              <a:t> 3</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4.bp.blogspot.com/-8DEHkDrscGU/Vv4v4Ki3PqI/AAAAAAAAHF0/EICPNKmTwegnu7TVVo2MKqFTBMQSLpJuw/s1600/3.jpg"/>
          <p:cNvPicPr>
            <a:picLocks noChangeAspect="1" noChangeArrowheads="1"/>
          </p:cNvPicPr>
          <p:nvPr/>
        </p:nvPicPr>
        <p:blipFill>
          <a:blip r:embed="rId2" cstate="print"/>
          <a:srcRect/>
          <a:stretch>
            <a:fillRect/>
          </a:stretch>
        </p:blipFill>
        <p:spPr bwMode="auto">
          <a:xfrm>
            <a:off x="0" y="0"/>
            <a:ext cx="9252176" cy="6858000"/>
          </a:xfrm>
          <a:prstGeom prst="rect">
            <a:avLst/>
          </a:prstGeom>
          <a:noFill/>
        </p:spPr>
      </p:pic>
      <p:sp>
        <p:nvSpPr>
          <p:cNvPr id="3" name="TextBox 2"/>
          <p:cNvSpPr txBox="1"/>
          <p:nvPr/>
        </p:nvSpPr>
        <p:spPr>
          <a:xfrm>
            <a:off x="381000" y="304800"/>
            <a:ext cx="65532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400" dirty="0" smtClean="0"/>
              <a:t>Что следует сделать при оказании помощи при обмороке ?</a:t>
            </a:r>
          </a:p>
          <a:p>
            <a:pPr marL="342900" indent="-342900">
              <a:buFont typeface="+mj-lt"/>
              <a:buAutoNum type="arabicParenR"/>
            </a:pPr>
            <a:r>
              <a:rPr lang="ru-RU" sz="1400" dirty="0" smtClean="0"/>
              <a:t>Усадить пострадавшего</a:t>
            </a:r>
          </a:p>
          <a:p>
            <a:pPr marL="342900" indent="-342900">
              <a:buFont typeface="+mj-lt"/>
              <a:buAutoNum type="arabicParenR"/>
            </a:pPr>
            <a:r>
              <a:rPr lang="ru-RU" sz="1400" dirty="0" smtClean="0"/>
              <a:t>Уложить и приподнять голову</a:t>
            </a:r>
          </a:p>
          <a:p>
            <a:pPr marL="342900" indent="-342900">
              <a:buFont typeface="+mj-lt"/>
              <a:buAutoNum type="arabicParenR"/>
            </a:pPr>
            <a:r>
              <a:rPr lang="ru-RU" sz="1400" dirty="0" smtClean="0"/>
              <a:t>Уложить и приподнять ноги</a:t>
            </a:r>
            <a:endParaRPr lang="ru-RU" sz="1400" dirty="0"/>
          </a:p>
        </p:txBody>
      </p:sp>
      <p:sp>
        <p:nvSpPr>
          <p:cNvPr id="4" name="TextBox 3"/>
          <p:cNvSpPr txBox="1"/>
          <p:nvPr/>
        </p:nvSpPr>
        <p:spPr>
          <a:xfrm>
            <a:off x="7162800" y="457200"/>
            <a:ext cx="6096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sz="3600" dirty="0" smtClean="0"/>
              <a:t> 3</a:t>
            </a:r>
            <a:endParaRPr lang="ru-RU" sz="3600" dirty="0"/>
          </a:p>
        </p:txBody>
      </p:sp>
      <p:sp>
        <p:nvSpPr>
          <p:cNvPr id="5" name="TextBox 4"/>
          <p:cNvSpPr txBox="1"/>
          <p:nvPr/>
        </p:nvSpPr>
        <p:spPr>
          <a:xfrm>
            <a:off x="381000" y="1371600"/>
            <a:ext cx="6553199"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400" dirty="0" smtClean="0"/>
              <a:t>Как правильно применить раствор йода в качестве дезинфицирующего средства?</a:t>
            </a:r>
          </a:p>
          <a:p>
            <a:pPr marL="342900" indent="-342900">
              <a:buFont typeface="+mj-lt"/>
              <a:buAutoNum type="arabicParenR"/>
            </a:pPr>
            <a:r>
              <a:rPr lang="ru-RU" sz="1400" dirty="0" smtClean="0"/>
              <a:t>Смазать поверхность раны</a:t>
            </a:r>
          </a:p>
          <a:p>
            <a:pPr marL="342900" indent="-342900">
              <a:buFont typeface="+mj-lt"/>
              <a:buAutoNum type="arabicParenR"/>
            </a:pPr>
            <a:r>
              <a:rPr lang="ru-RU" sz="1400" dirty="0" smtClean="0"/>
              <a:t>Смазать только кожу вокруг раны</a:t>
            </a:r>
          </a:p>
          <a:p>
            <a:pPr marL="342900" indent="-342900">
              <a:buFont typeface="+mj-lt"/>
              <a:buAutoNum type="arabicParenR"/>
            </a:pPr>
            <a:r>
              <a:rPr lang="ru-RU" sz="1400" dirty="0" smtClean="0"/>
              <a:t>Залить рану раствором</a:t>
            </a:r>
            <a:endParaRPr lang="ru-RU" sz="1400" dirty="0"/>
          </a:p>
        </p:txBody>
      </p:sp>
      <p:sp>
        <p:nvSpPr>
          <p:cNvPr id="6" name="TextBox 5"/>
          <p:cNvSpPr txBox="1"/>
          <p:nvPr/>
        </p:nvSpPr>
        <p:spPr>
          <a:xfrm>
            <a:off x="7239000" y="1600200"/>
            <a:ext cx="6096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3600" dirty="0" smtClean="0"/>
              <a:t> 2</a:t>
            </a:r>
            <a:endParaRPr lang="ru-RU" sz="3600" dirty="0"/>
          </a:p>
        </p:txBody>
      </p:sp>
      <p:sp>
        <p:nvSpPr>
          <p:cNvPr id="7" name="TextBox 6"/>
          <p:cNvSpPr txBox="1"/>
          <p:nvPr/>
        </p:nvSpPr>
        <p:spPr>
          <a:xfrm>
            <a:off x="381000" y="2438400"/>
            <a:ext cx="6553199"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400" dirty="0" smtClean="0"/>
              <a:t>Как правильно применить бактерицидные салфетки?</a:t>
            </a:r>
          </a:p>
          <a:p>
            <a:pPr marL="342900" indent="-342900">
              <a:buFont typeface="+mj-lt"/>
              <a:buAutoNum type="arabicParenR"/>
            </a:pPr>
            <a:r>
              <a:rPr lang="ru-RU" sz="1400" dirty="0" smtClean="0"/>
              <a:t>Промыть рану, удалить инородные тела, наложить бактерицидную салфетку</a:t>
            </a:r>
          </a:p>
          <a:p>
            <a:pPr marL="342900" indent="-342900">
              <a:buFont typeface="+mj-lt"/>
              <a:buAutoNum type="arabicParenR"/>
            </a:pPr>
            <a:r>
              <a:rPr lang="ru-RU" sz="1400" dirty="0" smtClean="0"/>
              <a:t>Обработать рану раствором йода, наложить бактерицидную салфетку</a:t>
            </a:r>
          </a:p>
          <a:p>
            <a:pPr marL="342900" indent="-342900">
              <a:buFont typeface="+mj-lt"/>
              <a:buAutoNum type="arabicParenR"/>
            </a:pPr>
            <a:r>
              <a:rPr lang="ru-RU" sz="1400" dirty="0" smtClean="0"/>
              <a:t>Не обрабатывая рану, наложить бактерицидную салфетку, зафиксировав её пластырем</a:t>
            </a:r>
          </a:p>
          <a:p>
            <a:pPr marL="342900" indent="-342900">
              <a:buFont typeface="+mj-lt"/>
              <a:buAutoNum type="arabicParenR"/>
            </a:pPr>
            <a:endParaRPr lang="ru-RU" dirty="0"/>
          </a:p>
        </p:txBody>
      </p:sp>
      <p:sp>
        <p:nvSpPr>
          <p:cNvPr id="9" name="TextBox 8"/>
          <p:cNvSpPr txBox="1"/>
          <p:nvPr/>
        </p:nvSpPr>
        <p:spPr>
          <a:xfrm>
            <a:off x="7239000" y="2819400"/>
            <a:ext cx="6096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sz="3600" dirty="0" smtClean="0"/>
              <a:t> 3</a:t>
            </a:r>
            <a:endParaRPr lang="ru-RU" sz="3600" dirty="0"/>
          </a:p>
        </p:txBody>
      </p:sp>
      <p:sp>
        <p:nvSpPr>
          <p:cNvPr id="10" name="TextBox 9"/>
          <p:cNvSpPr txBox="1"/>
          <p:nvPr/>
        </p:nvSpPr>
        <p:spPr>
          <a:xfrm>
            <a:off x="381000" y="4038600"/>
            <a:ext cx="6553200" cy="166199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400" dirty="0" smtClean="0"/>
              <a:t>При носовом кровотечении у пострадавшего необходимо:</a:t>
            </a:r>
          </a:p>
          <a:p>
            <a:pPr marL="342900" indent="-342900">
              <a:buFont typeface="+mj-lt"/>
              <a:buAutoNum type="arabicParenR"/>
            </a:pPr>
            <a:r>
              <a:rPr lang="ru-RU" sz="1400" dirty="0" smtClean="0"/>
              <a:t>Уложить пострадавшего на спину и вызвать врача</a:t>
            </a:r>
          </a:p>
          <a:p>
            <a:pPr marL="342900" indent="-342900">
              <a:buFont typeface="+mj-lt"/>
              <a:buAutoNum type="arabicParenR"/>
            </a:pPr>
            <a:r>
              <a:rPr lang="ru-RU" sz="1400" dirty="0" smtClean="0"/>
              <a:t>Придать ему положение полусидя, запрокинуть голову назад, обеспечить охлаждение переносицы</a:t>
            </a:r>
          </a:p>
          <a:p>
            <a:pPr marL="342900" indent="-342900">
              <a:buFont typeface="+mj-lt"/>
              <a:buAutoNum type="arabicParenR"/>
            </a:pPr>
            <a:r>
              <a:rPr lang="ru-RU" sz="1400" dirty="0" smtClean="0"/>
              <a:t>Придать ему положение полусидя, запрокинуть голову вперед, обеспечить охлаждение переносицы</a:t>
            </a:r>
          </a:p>
          <a:p>
            <a:pPr marL="342900" indent="-342900">
              <a:buFont typeface="+mj-lt"/>
              <a:buAutoNum type="arabicParenR"/>
            </a:pPr>
            <a:endParaRPr lang="ru-RU" dirty="0"/>
          </a:p>
        </p:txBody>
      </p:sp>
      <p:sp>
        <p:nvSpPr>
          <p:cNvPr id="11" name="TextBox 10"/>
          <p:cNvSpPr txBox="1"/>
          <p:nvPr/>
        </p:nvSpPr>
        <p:spPr>
          <a:xfrm>
            <a:off x="7315200" y="4495800"/>
            <a:ext cx="6096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3600" dirty="0" smtClean="0"/>
              <a:t> </a:t>
            </a:r>
            <a:r>
              <a:rPr lang="ru-RU" sz="3600" dirty="0" smtClean="0"/>
              <a:t>3</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1.bp.blogspot.com/-x2-nk9vvCww/Vv4v4Nx4UwI/AAAAAAAAHFs/2j8IZJS99bUi8fj-Wn0ViORmImyRZTSVQ/s16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340494" y="304800"/>
            <a:ext cx="2360262"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ru-RU" sz="2400" dirty="0" smtClean="0"/>
              <a:t>5 конкурс.</a:t>
            </a:r>
          </a:p>
          <a:p>
            <a:pPr algn="ctr"/>
            <a:r>
              <a:rPr lang="ru-RU" sz="2400" dirty="0" smtClean="0"/>
              <a:t>«Музыкальный»</a:t>
            </a:r>
            <a:endParaRPr lang="ru-RU" sz="2400" dirty="0"/>
          </a:p>
        </p:txBody>
      </p:sp>
      <p:sp>
        <p:nvSpPr>
          <p:cNvPr id="4" name="Прямоугольник 3"/>
          <p:cNvSpPr/>
          <p:nvPr/>
        </p:nvSpPr>
        <p:spPr>
          <a:xfrm>
            <a:off x="1676400" y="1371600"/>
            <a:ext cx="5867400" cy="2062103"/>
          </a:xfrm>
          <a:prstGeom prst="rect">
            <a:avLst/>
          </a:prstGeom>
        </p:spPr>
        <p:txBody>
          <a:bodyPr wrap="square">
            <a:spAutoFit/>
          </a:bodyPr>
          <a:lstStyle/>
          <a:p>
            <a:r>
              <a:rPr lang="ru-RU" sz="3200" dirty="0" smtClean="0"/>
              <a:t>Вспомним песенки, </a:t>
            </a:r>
            <a:r>
              <a:rPr lang="ru-RU" sz="3200" dirty="0" err="1" smtClean="0"/>
              <a:t>о,кей</a:t>
            </a:r>
            <a:r>
              <a:rPr lang="ru-RU" sz="3200" dirty="0" smtClean="0"/>
              <a:t>, для больших, и для детей.</a:t>
            </a:r>
          </a:p>
          <a:p>
            <a:r>
              <a:rPr lang="ru-RU" sz="3200" dirty="0" smtClean="0"/>
              <a:t>В этих песнях транспорт есть, назовёте —вам и честь!</a:t>
            </a:r>
            <a:endParaRPr lang="ru-RU"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4.bp.blogspot.com/-8DEHkDrscGU/Vv4v4Ki3PqI/AAAAAAAAHF0/EICPNKmTwegnu7TVVo2MKqFTBMQSLpJuw/s1600/3.jpg"/>
          <p:cNvPicPr>
            <a:picLocks noChangeAspect="1" noChangeArrowheads="1"/>
          </p:cNvPicPr>
          <p:nvPr/>
        </p:nvPicPr>
        <p:blipFill>
          <a:blip r:embed="rId2" cstate="print"/>
          <a:srcRect/>
          <a:stretch>
            <a:fillRect/>
          </a:stretch>
        </p:blipFill>
        <p:spPr bwMode="auto">
          <a:xfrm>
            <a:off x="0" y="0"/>
            <a:ext cx="9252176" cy="6858000"/>
          </a:xfrm>
          <a:prstGeom prst="rect">
            <a:avLst/>
          </a:prstGeom>
          <a:noFill/>
        </p:spPr>
      </p:pic>
      <p:sp>
        <p:nvSpPr>
          <p:cNvPr id="3" name="Прямоугольник 2"/>
          <p:cNvSpPr/>
          <p:nvPr/>
        </p:nvSpPr>
        <p:spPr>
          <a:xfrm>
            <a:off x="1371600" y="838200"/>
            <a:ext cx="6172200" cy="3785652"/>
          </a:xfrm>
          <a:prstGeom prst="rect">
            <a:avLst/>
          </a:prstGeom>
        </p:spPr>
        <p:txBody>
          <a:bodyPr wrap="square">
            <a:spAutoFit/>
          </a:bodyPr>
          <a:lstStyle/>
          <a:p>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Конкурс наш к концу подходит.</a:t>
            </a:r>
          </a:p>
          <a:p>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Каждый глаз с жюри не сводит.</a:t>
            </a:r>
          </a:p>
          <a:p>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Слово я даю жюри. Слушай каждый и смотри!</a:t>
            </a:r>
          </a:p>
          <a:p>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Кто сегодня победил? Больше кто потратил сил?</a:t>
            </a:r>
          </a:p>
          <a:p>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Знаний больше показал и другим примером стал?</a:t>
            </a:r>
          </a:p>
          <a:p>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Всё узнаем мы тотчас, слушаем жюри сейчас!</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1.bp.blogspot.com/-x2-nk9vvCww/Vv4v4Nx4UwI/AAAAAAAAHFs/2j8IZJS99bUi8fj-Wn0ViORmImyRZTSVQ/s16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371600" y="685800"/>
            <a:ext cx="6019800" cy="2308324"/>
          </a:xfrm>
          <a:prstGeom prst="rect">
            <a:avLst/>
          </a:prstGeom>
        </p:spPr>
        <p:txBody>
          <a:bodyPr wrap="square">
            <a:sp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Коллеги,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вокруг столько возможностей, узнать Правила дорожного движения интересно, и познавательно. Если мы умело будем пользоваться своими знаниями - Я надеюсь, что станем  надежными учителями в воспитании культурных пешеходов-дошкольников.</a:t>
            </a:r>
          </a:p>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Соблюдайте правила движения и помните: Дорога не терпит шалости - наказывает без жалости.</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http://900igr.net/datas/khimija/Gorod-metalla/0019-019-Spasibo-za-vnimanie.jpg"/>
          <p:cNvPicPr>
            <a:picLocks noChangeAspect="1" noChangeArrowheads="1"/>
          </p:cNvPicPr>
          <p:nvPr/>
        </p:nvPicPr>
        <p:blipFill>
          <a:blip r:embed="rId3" cstate="print"/>
          <a:srcRect/>
          <a:stretch>
            <a:fillRect/>
          </a:stretch>
        </p:blipFill>
        <p:spPr bwMode="auto">
          <a:xfrm>
            <a:off x="1981200" y="3124200"/>
            <a:ext cx="5181600" cy="2114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3.bp.blogspot.com/-QUMCbgT_8WI/Vv4v4P3qYQI/AAAAAAAAHFw/gNj_mg3F9_If7JDvsYvOjLTnsadpWdZLQ/s1600/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762000" y="838200"/>
            <a:ext cx="6172200" cy="3785652"/>
          </a:xfrm>
          <a:prstGeom prst="rect">
            <a:avLst/>
          </a:prstGeom>
        </p:spPr>
        <p:txBody>
          <a:bodyPr wrap="square">
            <a:spAutoFit/>
          </a:bodyPr>
          <a:lstStyle/>
          <a:p>
            <a:r>
              <a:rPr lang="ru-RU" sz="2000" b="1" dirty="0" smtClean="0"/>
              <a:t> Нам с разминки начинать. Будем слово добавлять.</a:t>
            </a:r>
          </a:p>
          <a:p>
            <a:r>
              <a:rPr lang="ru-RU" sz="2000" b="1" dirty="0" smtClean="0"/>
              <a:t>Я начну, а вы кончайте, хором дружно отвечайте!</a:t>
            </a:r>
          </a:p>
          <a:p>
            <a:r>
              <a:rPr lang="ru-RU" sz="2000" b="1" dirty="0" smtClean="0"/>
              <a:t>Две команды — красота! Побеждать мы будем? ……!</a:t>
            </a:r>
          </a:p>
          <a:p>
            <a:r>
              <a:rPr lang="ru-RU" sz="2000" b="1" dirty="0" smtClean="0"/>
              <a:t>Каждый знает: ПДД нам нужны всегда, …… !</a:t>
            </a:r>
          </a:p>
          <a:p>
            <a:r>
              <a:rPr lang="ru-RU" sz="2000" b="1" dirty="0" smtClean="0"/>
              <a:t>Если правил тех не знать, можно очень ……!</a:t>
            </a:r>
          </a:p>
          <a:p>
            <a:r>
              <a:rPr lang="ru-RU" sz="2000" b="1" dirty="0" smtClean="0"/>
              <a:t>Ты примером детям будь — неопасным будет …… .</a:t>
            </a:r>
          </a:p>
          <a:p>
            <a:r>
              <a:rPr lang="ru-RU" sz="2000" b="1" dirty="0" smtClean="0"/>
              <a:t>Если красный свет горит, пешеход всегда …. .</a:t>
            </a:r>
          </a:p>
          <a:p>
            <a:r>
              <a:rPr lang="ru-RU" sz="2000" b="1" dirty="0" smtClean="0"/>
              <a:t>А зелёный впереди, ты дорогу — …… .</a:t>
            </a:r>
          </a:p>
          <a:p>
            <a:r>
              <a:rPr lang="ru-RU" sz="2000" b="1" dirty="0" smtClean="0"/>
              <a:t>Ты в автобусе ? Привет! Не забудь купить …… .</a:t>
            </a:r>
          </a:p>
          <a:p>
            <a:r>
              <a:rPr lang="ru-RU" sz="2000" b="1" dirty="0" smtClean="0"/>
              <a:t>Да, в автобусе, дружок, рот закрой ты на ….. .</a:t>
            </a:r>
          </a:p>
          <a:p>
            <a:r>
              <a:rPr lang="ru-RU" sz="2000" b="1" dirty="0" smtClean="0"/>
              <a:t>И шофёру не мешай, ты его не ….. !</a:t>
            </a:r>
          </a:p>
          <a:p>
            <a:r>
              <a:rPr lang="ru-RU" sz="2000" b="1" dirty="0" smtClean="0"/>
              <a:t>ПДД ты выполняешь всё в порядке, точно …… !</a:t>
            </a:r>
            <a:endParaRPr lang="ru-RU" sz="2000" b="1" dirty="0"/>
          </a:p>
        </p:txBody>
      </p:sp>
      <p:sp>
        <p:nvSpPr>
          <p:cNvPr id="4" name="TextBox 3"/>
          <p:cNvSpPr txBox="1"/>
          <p:nvPr/>
        </p:nvSpPr>
        <p:spPr>
          <a:xfrm>
            <a:off x="6858000" y="1447800"/>
            <a:ext cx="444352" cy="369332"/>
          </a:xfrm>
          <a:prstGeom prst="rect">
            <a:avLst/>
          </a:prstGeom>
          <a:noFill/>
        </p:spPr>
        <p:txBody>
          <a:bodyPr wrap="none" rtlCol="0">
            <a:spAutoFit/>
          </a:bodyPr>
          <a:lstStyle/>
          <a:p>
            <a:r>
              <a:rPr lang="ru-RU" dirty="0" smtClean="0"/>
              <a:t>Да</a:t>
            </a:r>
            <a:endParaRPr lang="ru-RU" dirty="0"/>
          </a:p>
        </p:txBody>
      </p:sp>
      <p:sp>
        <p:nvSpPr>
          <p:cNvPr id="5" name="TextBox 4"/>
          <p:cNvSpPr txBox="1"/>
          <p:nvPr/>
        </p:nvSpPr>
        <p:spPr>
          <a:xfrm>
            <a:off x="5943600" y="1828800"/>
            <a:ext cx="762516" cy="369332"/>
          </a:xfrm>
          <a:prstGeom prst="rect">
            <a:avLst/>
          </a:prstGeom>
          <a:noFill/>
        </p:spPr>
        <p:txBody>
          <a:bodyPr wrap="none" rtlCol="0">
            <a:spAutoFit/>
          </a:bodyPr>
          <a:lstStyle/>
          <a:p>
            <a:r>
              <a:rPr lang="ru-RU" dirty="0" smtClean="0"/>
              <a:t>Везде</a:t>
            </a:r>
            <a:endParaRPr lang="ru-RU" dirty="0"/>
          </a:p>
        </p:txBody>
      </p:sp>
      <p:sp>
        <p:nvSpPr>
          <p:cNvPr id="6" name="TextBox 5"/>
          <p:cNvSpPr txBox="1"/>
          <p:nvPr/>
        </p:nvSpPr>
        <p:spPr>
          <a:xfrm>
            <a:off x="5791200" y="2057400"/>
            <a:ext cx="1307666" cy="369332"/>
          </a:xfrm>
          <a:prstGeom prst="rect">
            <a:avLst/>
          </a:prstGeom>
          <a:noFill/>
        </p:spPr>
        <p:txBody>
          <a:bodyPr wrap="none" rtlCol="0">
            <a:spAutoFit/>
          </a:bodyPr>
          <a:lstStyle/>
          <a:p>
            <a:r>
              <a:rPr lang="ru-RU" dirty="0" smtClean="0"/>
              <a:t>Пострадать</a:t>
            </a:r>
            <a:endParaRPr lang="ru-RU" dirty="0"/>
          </a:p>
        </p:txBody>
      </p:sp>
      <p:sp>
        <p:nvSpPr>
          <p:cNvPr id="7" name="TextBox 6"/>
          <p:cNvSpPr txBox="1"/>
          <p:nvPr/>
        </p:nvSpPr>
        <p:spPr>
          <a:xfrm>
            <a:off x="6553200" y="2362200"/>
            <a:ext cx="631904" cy="369332"/>
          </a:xfrm>
          <a:prstGeom prst="rect">
            <a:avLst/>
          </a:prstGeom>
          <a:noFill/>
        </p:spPr>
        <p:txBody>
          <a:bodyPr wrap="none" rtlCol="0">
            <a:spAutoFit/>
          </a:bodyPr>
          <a:lstStyle/>
          <a:p>
            <a:r>
              <a:rPr lang="ru-RU" dirty="0" smtClean="0"/>
              <a:t>Путь</a:t>
            </a:r>
            <a:endParaRPr lang="ru-RU" dirty="0"/>
          </a:p>
        </p:txBody>
      </p:sp>
      <p:sp>
        <p:nvSpPr>
          <p:cNvPr id="8" name="TextBox 7"/>
          <p:cNvSpPr txBox="1"/>
          <p:nvPr/>
        </p:nvSpPr>
        <p:spPr>
          <a:xfrm>
            <a:off x="5867400" y="2743200"/>
            <a:ext cx="731932" cy="369332"/>
          </a:xfrm>
          <a:prstGeom prst="rect">
            <a:avLst/>
          </a:prstGeom>
          <a:noFill/>
        </p:spPr>
        <p:txBody>
          <a:bodyPr wrap="none" rtlCol="0">
            <a:spAutoFit/>
          </a:bodyPr>
          <a:lstStyle/>
          <a:p>
            <a:r>
              <a:rPr lang="ru-RU" dirty="0" smtClean="0"/>
              <a:t>Стоит</a:t>
            </a:r>
            <a:endParaRPr lang="ru-RU" dirty="0"/>
          </a:p>
        </p:txBody>
      </p:sp>
      <p:sp>
        <p:nvSpPr>
          <p:cNvPr id="9" name="TextBox 8"/>
          <p:cNvSpPr txBox="1"/>
          <p:nvPr/>
        </p:nvSpPr>
        <p:spPr>
          <a:xfrm>
            <a:off x="5105400" y="3048000"/>
            <a:ext cx="1059906" cy="369332"/>
          </a:xfrm>
          <a:prstGeom prst="rect">
            <a:avLst/>
          </a:prstGeom>
          <a:noFill/>
        </p:spPr>
        <p:txBody>
          <a:bodyPr wrap="none" rtlCol="0">
            <a:spAutoFit/>
          </a:bodyPr>
          <a:lstStyle/>
          <a:p>
            <a:r>
              <a:rPr lang="ru-RU" dirty="0" smtClean="0"/>
              <a:t>Перейди</a:t>
            </a:r>
            <a:endParaRPr lang="ru-RU" dirty="0"/>
          </a:p>
        </p:txBody>
      </p:sp>
      <p:sp>
        <p:nvSpPr>
          <p:cNvPr id="10" name="TextBox 9"/>
          <p:cNvSpPr txBox="1"/>
          <p:nvPr/>
        </p:nvSpPr>
        <p:spPr>
          <a:xfrm>
            <a:off x="6019800" y="3276600"/>
            <a:ext cx="754437" cy="369332"/>
          </a:xfrm>
          <a:prstGeom prst="rect">
            <a:avLst/>
          </a:prstGeom>
          <a:noFill/>
        </p:spPr>
        <p:txBody>
          <a:bodyPr wrap="none" rtlCol="0">
            <a:spAutoFit/>
          </a:bodyPr>
          <a:lstStyle/>
          <a:p>
            <a:r>
              <a:rPr lang="ru-RU" dirty="0" smtClean="0"/>
              <a:t>Билет</a:t>
            </a:r>
            <a:endParaRPr lang="ru-RU" dirty="0"/>
          </a:p>
        </p:txBody>
      </p:sp>
      <p:sp>
        <p:nvSpPr>
          <p:cNvPr id="11" name="TextBox 10"/>
          <p:cNvSpPr txBox="1"/>
          <p:nvPr/>
        </p:nvSpPr>
        <p:spPr>
          <a:xfrm>
            <a:off x="5943600" y="3657600"/>
            <a:ext cx="788999" cy="369332"/>
          </a:xfrm>
          <a:prstGeom prst="rect">
            <a:avLst/>
          </a:prstGeom>
          <a:noFill/>
        </p:spPr>
        <p:txBody>
          <a:bodyPr wrap="none" rtlCol="0">
            <a:spAutoFit/>
          </a:bodyPr>
          <a:lstStyle/>
          <a:p>
            <a:r>
              <a:rPr lang="ru-RU" dirty="0" smtClean="0"/>
              <a:t>Замок</a:t>
            </a:r>
            <a:endParaRPr lang="ru-RU" dirty="0"/>
          </a:p>
        </p:txBody>
      </p:sp>
      <p:sp>
        <p:nvSpPr>
          <p:cNvPr id="12" name="TextBox 11"/>
          <p:cNvSpPr txBox="1"/>
          <p:nvPr/>
        </p:nvSpPr>
        <p:spPr>
          <a:xfrm>
            <a:off x="4953000" y="3886200"/>
            <a:ext cx="1107354" cy="369332"/>
          </a:xfrm>
          <a:prstGeom prst="rect">
            <a:avLst/>
          </a:prstGeom>
          <a:noFill/>
        </p:spPr>
        <p:txBody>
          <a:bodyPr wrap="none" rtlCol="0">
            <a:spAutoFit/>
          </a:bodyPr>
          <a:lstStyle/>
          <a:p>
            <a:r>
              <a:rPr lang="ru-RU" dirty="0" smtClean="0"/>
              <a:t>Отвлекай</a:t>
            </a:r>
            <a:endParaRPr lang="ru-RU" dirty="0"/>
          </a:p>
        </p:txBody>
      </p:sp>
      <p:sp>
        <p:nvSpPr>
          <p:cNvPr id="13" name="TextBox 12"/>
          <p:cNvSpPr txBox="1"/>
          <p:nvPr/>
        </p:nvSpPr>
        <p:spPr>
          <a:xfrm>
            <a:off x="6096000" y="4191000"/>
            <a:ext cx="920445" cy="369332"/>
          </a:xfrm>
          <a:prstGeom prst="rect">
            <a:avLst/>
          </a:prstGeom>
          <a:noFill/>
        </p:spPr>
        <p:txBody>
          <a:bodyPr wrap="none" rtlCol="0">
            <a:spAutoFit/>
          </a:bodyPr>
          <a:lstStyle/>
          <a:p>
            <a:r>
              <a:rPr lang="ru-RU" dirty="0" smtClean="0"/>
              <a:t>Знаешь</a:t>
            </a:r>
            <a:endParaRPr lang="ru-RU" dirty="0"/>
          </a:p>
        </p:txBody>
      </p:sp>
      <p:sp>
        <p:nvSpPr>
          <p:cNvPr id="14" name="TextBox 13"/>
          <p:cNvSpPr txBox="1"/>
          <p:nvPr/>
        </p:nvSpPr>
        <p:spPr>
          <a:xfrm>
            <a:off x="3429000" y="381000"/>
            <a:ext cx="1940788" cy="52322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РАЗМИНКА</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linds(horizontal)">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4.bp.blogspot.com/-8DEHkDrscGU/Vv4v4Ki3PqI/AAAAAAAAHF0/EICPNKmTwegnu7TVVo2MKqFTBMQSLpJuw/s1600/3.jpg"/>
          <p:cNvPicPr>
            <a:picLocks noChangeAspect="1" noChangeArrowheads="1"/>
          </p:cNvPicPr>
          <p:nvPr/>
        </p:nvPicPr>
        <p:blipFill>
          <a:blip r:embed="rId2" cstate="print"/>
          <a:srcRect/>
          <a:stretch>
            <a:fillRect/>
          </a:stretch>
        </p:blipFill>
        <p:spPr bwMode="auto">
          <a:xfrm>
            <a:off x="0" y="0"/>
            <a:ext cx="9252176" cy="6858000"/>
          </a:xfrm>
          <a:prstGeom prst="rect">
            <a:avLst/>
          </a:prstGeom>
          <a:noFill/>
        </p:spPr>
      </p:pic>
      <p:pic>
        <p:nvPicPr>
          <p:cNvPr id="28674" name="Picture 2" descr="http://ds04.infourok.ru/uploads/ex/001a/0005a569-91d29891/img6.jpg"/>
          <p:cNvPicPr>
            <a:picLocks noChangeAspect="1" noChangeArrowheads="1"/>
          </p:cNvPicPr>
          <p:nvPr/>
        </p:nvPicPr>
        <p:blipFill>
          <a:blip r:embed="rId3" cstate="print"/>
          <a:srcRect/>
          <a:stretch>
            <a:fillRect/>
          </a:stretch>
        </p:blipFill>
        <p:spPr bwMode="auto">
          <a:xfrm>
            <a:off x="533400" y="609600"/>
            <a:ext cx="3175000" cy="2381250"/>
          </a:xfrm>
          <a:prstGeom prst="rect">
            <a:avLst/>
          </a:prstGeom>
          <a:noFill/>
        </p:spPr>
      </p:pic>
      <p:sp>
        <p:nvSpPr>
          <p:cNvPr id="4" name="Прямоугольник 3"/>
          <p:cNvSpPr/>
          <p:nvPr/>
        </p:nvSpPr>
        <p:spPr>
          <a:xfrm>
            <a:off x="3962400" y="304800"/>
            <a:ext cx="4572000" cy="3847207"/>
          </a:xfrm>
          <a:prstGeom prst="rect">
            <a:avLst/>
          </a:prstGeom>
        </p:spPr>
        <p:txBody>
          <a:bodyPr>
            <a:spAutoFit/>
          </a:bodyPr>
          <a:lstStyle/>
          <a:p>
            <a:r>
              <a:rPr lang="ru-RU" sz="1600" b="1" dirty="0" smtClean="0"/>
              <a:t>Внимание: </a:t>
            </a:r>
            <a:endParaRPr lang="ru-RU" sz="1600" b="1" dirty="0" smtClean="0"/>
          </a:p>
          <a:p>
            <a:r>
              <a:rPr lang="ru-RU" sz="1600" b="1" dirty="0" smtClean="0"/>
              <a:t> </a:t>
            </a:r>
            <a:r>
              <a:rPr lang="ru-RU" sz="1600" b="1" dirty="0" smtClean="0"/>
              <a:t>1730г. – указ глоссит: извозчикам и прочим всяких чинов людям, ездить имея лошадей занузданных, со всяким пониманием и осторожностью, смирно. А тех, кто не будет соблюдать бить кнутом и ссылать на каторгу.</a:t>
            </a:r>
          </a:p>
          <a:p>
            <a:r>
              <a:rPr lang="ru-RU" sz="1600" b="1" dirty="0" smtClean="0"/>
              <a:t>1742г. – еже ли кто на резвых лошадях ездить будет, тех через полицейские команды ловить и лошадей их отымать, в конюшни государыни отсылать.</a:t>
            </a:r>
          </a:p>
          <a:p>
            <a:r>
              <a:rPr lang="ru-RU" sz="1600" b="1" dirty="0" smtClean="0"/>
              <a:t>Указ Екатерины II – на улицах ямщикам ни в коем разе громко не кричать, не свистеть, не звенеть, не бренчать.</a:t>
            </a:r>
          </a:p>
          <a:p>
            <a:r>
              <a:rPr lang="ru-RU" b="1" dirty="0" smtClean="0"/>
              <a:t>Вопрос: Как вы думаете, что находиться в черном ящике? </a:t>
            </a:r>
            <a:endParaRPr lang="ru-RU" b="1" dirty="0"/>
          </a:p>
        </p:txBody>
      </p:sp>
      <p:pic>
        <p:nvPicPr>
          <p:cNvPr id="28676" name="Picture 4" descr="http://www.100book.ru/b388959.jpg"/>
          <p:cNvPicPr>
            <a:picLocks noChangeAspect="1" noChangeArrowheads="1"/>
          </p:cNvPicPr>
          <p:nvPr/>
        </p:nvPicPr>
        <p:blipFill>
          <a:blip r:embed="rId4" cstate="print"/>
          <a:srcRect/>
          <a:stretch>
            <a:fillRect/>
          </a:stretch>
        </p:blipFill>
        <p:spPr bwMode="auto">
          <a:xfrm>
            <a:off x="457200" y="533400"/>
            <a:ext cx="3286125" cy="4800601"/>
          </a:xfrm>
          <a:prstGeom prst="rect">
            <a:avLst/>
          </a:prstGeom>
          <a:noFill/>
        </p:spPr>
      </p:pic>
      <p:sp>
        <p:nvSpPr>
          <p:cNvPr id="6" name="Прямоугольник 5"/>
          <p:cNvSpPr/>
          <p:nvPr/>
        </p:nvSpPr>
        <p:spPr>
          <a:xfrm>
            <a:off x="3886200" y="4191000"/>
            <a:ext cx="4572000" cy="1323439"/>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ru-RU" sz="1600" dirty="0" smtClean="0"/>
              <a:t>Правила  дорожного  движения  были придуманы  очень  давно. Известны первые попытки упорядочить городское движение в 50-х годах до н. э. ещё в Древнем  Риме ,предпринятые Гаем  Юлием  Цезарем .</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across)">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3.bp.blogspot.com/-QUMCbgT_8WI/Vv4v4P3qYQI/AAAAAAAAHFw/gNj_mg3F9_If7JDvsYvOjLTnsadpWdZLQ/s1600/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Овал 3"/>
          <p:cNvSpPr/>
          <p:nvPr/>
        </p:nvSpPr>
        <p:spPr>
          <a:xfrm>
            <a:off x="5410200" y="1905000"/>
            <a:ext cx="2209800" cy="2209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5" name="Овал 4"/>
          <p:cNvSpPr/>
          <p:nvPr/>
        </p:nvSpPr>
        <p:spPr>
          <a:xfrm>
            <a:off x="1295400" y="1905000"/>
            <a:ext cx="2209800" cy="2209800"/>
          </a:xfrm>
          <a:prstGeom prst="ellipse">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685800" y="533400"/>
            <a:ext cx="7889852" cy="1200329"/>
          </a:xfrm>
          <a:prstGeom prst="rect">
            <a:avLst/>
          </a:prstGeom>
          <a:noFill/>
        </p:spPr>
        <p:txBody>
          <a:bodyPr wrap="none" rtlCol="0">
            <a:spAutoFit/>
          </a:bodyPr>
          <a:lstStyle/>
          <a:p>
            <a:r>
              <a:rPr lang="ru-RU" sz="3600" dirty="0" smtClean="0"/>
              <a:t>Разделение педагогов на 2 команды </a:t>
            </a:r>
          </a:p>
          <a:p>
            <a:r>
              <a:rPr lang="ru-RU" sz="3600" dirty="0" smtClean="0"/>
              <a:t>«</a:t>
            </a:r>
            <a:r>
              <a:rPr lang="ru-RU" sz="3600" dirty="0" smtClean="0">
                <a:solidFill>
                  <a:srgbClr val="00B050"/>
                </a:solidFill>
              </a:rPr>
              <a:t>Зелёный огонёк</a:t>
            </a:r>
            <a:r>
              <a:rPr lang="ru-RU" sz="3600" dirty="0" smtClean="0"/>
              <a:t>» и «</a:t>
            </a:r>
            <a:r>
              <a:rPr lang="ru-RU" sz="3600" dirty="0" smtClean="0">
                <a:solidFill>
                  <a:srgbClr val="FF0000"/>
                </a:solidFill>
              </a:rPr>
              <a:t>Красный огонёк</a:t>
            </a:r>
            <a:r>
              <a:rPr lang="ru-RU" sz="3600" dirty="0" smtClean="0"/>
              <a:t>»</a:t>
            </a:r>
            <a:endParaRPr lang="ru-RU"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QUMCbgT_8WI/Vv4v4P3qYQI/AAAAAAAAHFw/gNj_mg3F9_If7JDvsYvOjLTnsadpWdZLQ/s1600/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3352800" y="304800"/>
            <a:ext cx="2335640"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ru-RU" sz="2400" dirty="0" smtClean="0"/>
              <a:t>1 конкурс.</a:t>
            </a:r>
          </a:p>
          <a:p>
            <a:pPr algn="ctr"/>
            <a:r>
              <a:rPr lang="ru-RU" sz="2400" dirty="0" smtClean="0"/>
              <a:t>«Исторический»</a:t>
            </a:r>
            <a:endParaRPr lang="ru-RU" sz="2400" dirty="0"/>
          </a:p>
        </p:txBody>
      </p:sp>
      <p:sp>
        <p:nvSpPr>
          <p:cNvPr id="6" name="TextBox 5"/>
          <p:cNvSpPr txBox="1"/>
          <p:nvPr/>
        </p:nvSpPr>
        <p:spPr>
          <a:xfrm>
            <a:off x="381000" y="1219200"/>
            <a:ext cx="8526886" cy="369332"/>
          </a:xfrm>
          <a:prstGeom prst="rect">
            <a:avLst/>
          </a:prstGeom>
          <a:noFill/>
        </p:spPr>
        <p:txBody>
          <a:bodyPr wrap="none" rtlCol="0">
            <a:spAutoFit/>
          </a:bodyPr>
          <a:lstStyle/>
          <a:p>
            <a:r>
              <a:rPr lang="ru-RU" dirty="0" smtClean="0"/>
              <a:t>Каждая команда должна дать как можно больше правильных ответов на 5 вопросов.</a:t>
            </a:r>
            <a:endParaRPr lang="ru-RU" dirty="0"/>
          </a:p>
        </p:txBody>
      </p:sp>
      <p:sp>
        <p:nvSpPr>
          <p:cNvPr id="7" name="TextBox 6"/>
          <p:cNvSpPr txBox="1"/>
          <p:nvPr/>
        </p:nvSpPr>
        <p:spPr>
          <a:xfrm>
            <a:off x="2438400" y="1600200"/>
            <a:ext cx="4093941" cy="369332"/>
          </a:xfrm>
          <a:prstGeom prst="rect">
            <a:avLst/>
          </a:prstGeom>
          <a:noFill/>
        </p:spPr>
        <p:txBody>
          <a:bodyPr wrap="none" rtlCol="0">
            <a:spAutoFit/>
          </a:bodyPr>
          <a:lstStyle/>
          <a:p>
            <a:r>
              <a:rPr lang="ru-RU" b="1" dirty="0" smtClean="0">
                <a:solidFill>
                  <a:srgbClr val="00B050"/>
                </a:solidFill>
              </a:rPr>
              <a:t>Вопросы к команде «Зелёный огонёк»</a:t>
            </a:r>
            <a:endParaRPr lang="ru-RU" b="1" dirty="0">
              <a:solidFill>
                <a:srgbClr val="00B050"/>
              </a:solidFill>
            </a:endParaRPr>
          </a:p>
        </p:txBody>
      </p:sp>
      <p:sp>
        <p:nvSpPr>
          <p:cNvPr id="8" name="TextBox 7"/>
          <p:cNvSpPr txBox="1"/>
          <p:nvPr/>
        </p:nvSpPr>
        <p:spPr>
          <a:xfrm>
            <a:off x="457200" y="1981200"/>
            <a:ext cx="6324600" cy="3693319"/>
          </a:xfrm>
          <a:prstGeom prst="rect">
            <a:avLst/>
          </a:prstGeom>
          <a:noFill/>
        </p:spPr>
        <p:txBody>
          <a:bodyPr wrap="square" rtlCol="0">
            <a:spAutoFit/>
          </a:bodyPr>
          <a:lstStyle/>
          <a:p>
            <a:pPr>
              <a:buFont typeface="Arial" pitchFamily="34" charset="0"/>
              <a:buChar char="•"/>
            </a:pPr>
            <a:r>
              <a:rPr lang="ru-RU" b="1" i="1" dirty="0" smtClean="0"/>
              <a:t>Как звали первого на Земле пешехода?</a:t>
            </a:r>
          </a:p>
          <a:p>
            <a:pPr>
              <a:buFont typeface="Arial" pitchFamily="34" charset="0"/>
              <a:buChar char="•"/>
            </a:pPr>
            <a:endParaRPr lang="ru-RU" b="1" i="1" dirty="0" smtClean="0"/>
          </a:p>
          <a:p>
            <a:pPr>
              <a:buFont typeface="Arial" pitchFamily="34" charset="0"/>
              <a:buChar char="•"/>
            </a:pPr>
            <a:r>
              <a:rPr lang="ru-RU" b="1" i="1" dirty="0" smtClean="0"/>
              <a:t>Верите ли вы, что в начале 20 века водители, чтобы заправить свой автомобиль, </a:t>
            </a:r>
          </a:p>
          <a:p>
            <a:r>
              <a:rPr lang="ru-RU" b="1" i="1" dirty="0" smtClean="0"/>
              <a:t>подъезжали к аптеке, где покупали бутылочку бензина?</a:t>
            </a:r>
          </a:p>
          <a:p>
            <a:endParaRPr lang="ru-RU" b="1" i="1" dirty="0" smtClean="0"/>
          </a:p>
          <a:p>
            <a:pPr>
              <a:buFont typeface="Arial" pitchFamily="34" charset="0"/>
              <a:buChar char="•"/>
            </a:pPr>
            <a:r>
              <a:rPr lang="ru-RU" b="1" i="1" dirty="0" smtClean="0"/>
              <a:t>Как в простонародье называют рулевое колесо автомобиля?</a:t>
            </a:r>
          </a:p>
          <a:p>
            <a:pPr>
              <a:buFont typeface="Arial" pitchFamily="34" charset="0"/>
              <a:buChar char="•"/>
            </a:pPr>
            <a:endParaRPr lang="ru-RU" b="1" i="1" dirty="0" smtClean="0"/>
          </a:p>
          <a:p>
            <a:pPr>
              <a:buFont typeface="Arial" pitchFamily="34" charset="0"/>
              <a:buChar char="•"/>
            </a:pPr>
            <a:r>
              <a:rPr lang="ru-RU" b="1" i="1" dirty="0" smtClean="0"/>
              <a:t>Какая машина была у папы дяди Фёдора из мультфильма </a:t>
            </a:r>
            <a:r>
              <a:rPr lang="ru-RU" b="1" i="1" dirty="0" err="1" smtClean="0"/>
              <a:t>Простоквашино</a:t>
            </a:r>
            <a:r>
              <a:rPr lang="ru-RU" b="1" i="1" dirty="0" smtClean="0"/>
              <a:t>?</a:t>
            </a:r>
          </a:p>
          <a:p>
            <a:pPr>
              <a:buFont typeface="Arial" pitchFamily="34" charset="0"/>
              <a:buChar char="•"/>
            </a:pPr>
            <a:endParaRPr lang="ru-RU" dirty="0" smtClean="0"/>
          </a:p>
          <a:p>
            <a:endParaRPr lang="ru-RU" dirty="0"/>
          </a:p>
        </p:txBody>
      </p:sp>
      <p:sp>
        <p:nvSpPr>
          <p:cNvPr id="9" name="TextBox 8"/>
          <p:cNvSpPr txBox="1"/>
          <p:nvPr/>
        </p:nvSpPr>
        <p:spPr>
          <a:xfrm>
            <a:off x="4876800" y="1981200"/>
            <a:ext cx="853119" cy="369332"/>
          </a:xfrm>
          <a:prstGeom prst="rect">
            <a:avLst/>
          </a:prstGeom>
          <a:noFill/>
        </p:spPr>
        <p:txBody>
          <a:bodyPr wrap="none" rtlCol="0">
            <a:spAutoFit/>
          </a:bodyPr>
          <a:lstStyle/>
          <a:p>
            <a:r>
              <a:rPr lang="ru-RU" dirty="0" smtClean="0"/>
              <a:t>(Адам)</a:t>
            </a:r>
            <a:endParaRPr lang="ru-RU" dirty="0"/>
          </a:p>
        </p:txBody>
      </p:sp>
      <p:sp>
        <p:nvSpPr>
          <p:cNvPr id="10" name="TextBox 9"/>
          <p:cNvSpPr txBox="1"/>
          <p:nvPr/>
        </p:nvSpPr>
        <p:spPr>
          <a:xfrm>
            <a:off x="6553200" y="3048000"/>
            <a:ext cx="585417" cy="369332"/>
          </a:xfrm>
          <a:prstGeom prst="rect">
            <a:avLst/>
          </a:prstGeom>
          <a:noFill/>
        </p:spPr>
        <p:txBody>
          <a:bodyPr wrap="none" rtlCol="0">
            <a:spAutoFit/>
          </a:bodyPr>
          <a:lstStyle/>
          <a:p>
            <a:r>
              <a:rPr lang="ru-RU" dirty="0" smtClean="0"/>
              <a:t>(Да)</a:t>
            </a:r>
            <a:endParaRPr lang="ru-RU" dirty="0"/>
          </a:p>
        </p:txBody>
      </p:sp>
      <p:sp>
        <p:nvSpPr>
          <p:cNvPr id="11" name="TextBox 10"/>
          <p:cNvSpPr txBox="1"/>
          <p:nvPr/>
        </p:nvSpPr>
        <p:spPr>
          <a:xfrm>
            <a:off x="2286000" y="4038600"/>
            <a:ext cx="1130246" cy="369332"/>
          </a:xfrm>
          <a:prstGeom prst="rect">
            <a:avLst/>
          </a:prstGeom>
          <a:noFill/>
        </p:spPr>
        <p:txBody>
          <a:bodyPr wrap="none" rtlCol="0">
            <a:spAutoFit/>
          </a:bodyPr>
          <a:lstStyle/>
          <a:p>
            <a:r>
              <a:rPr lang="ru-RU" dirty="0" smtClean="0"/>
              <a:t>(Баранка)</a:t>
            </a:r>
            <a:endParaRPr lang="ru-RU" dirty="0"/>
          </a:p>
        </p:txBody>
      </p:sp>
      <p:sp>
        <p:nvSpPr>
          <p:cNvPr id="12" name="TextBox 11"/>
          <p:cNvSpPr txBox="1"/>
          <p:nvPr/>
        </p:nvSpPr>
        <p:spPr>
          <a:xfrm>
            <a:off x="2819400" y="4800600"/>
            <a:ext cx="1425390" cy="369332"/>
          </a:xfrm>
          <a:prstGeom prst="rect">
            <a:avLst/>
          </a:prstGeom>
          <a:noFill/>
        </p:spPr>
        <p:txBody>
          <a:bodyPr wrap="none" rtlCol="0">
            <a:spAutoFit/>
          </a:bodyPr>
          <a:lstStyle/>
          <a:p>
            <a:r>
              <a:rPr lang="ru-RU" dirty="0" smtClean="0"/>
              <a:t>(Запорожец)</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4.bp.blogspot.com/-8DEHkDrscGU/Vv4v4Ki3PqI/AAAAAAAAHF0/EICPNKmTwegnu7TVVo2MKqFTBMQSLpJuw/s1600/3.jpg"/>
          <p:cNvPicPr>
            <a:picLocks noChangeAspect="1" noChangeArrowheads="1"/>
          </p:cNvPicPr>
          <p:nvPr/>
        </p:nvPicPr>
        <p:blipFill>
          <a:blip r:embed="rId2" cstate="print"/>
          <a:srcRect/>
          <a:stretch>
            <a:fillRect/>
          </a:stretch>
        </p:blipFill>
        <p:spPr bwMode="auto">
          <a:xfrm>
            <a:off x="0" y="0"/>
            <a:ext cx="9252176" cy="6858000"/>
          </a:xfrm>
          <a:prstGeom prst="rect">
            <a:avLst/>
          </a:prstGeom>
          <a:noFill/>
        </p:spPr>
      </p:pic>
      <p:sp>
        <p:nvSpPr>
          <p:cNvPr id="3" name="TextBox 2"/>
          <p:cNvSpPr txBox="1"/>
          <p:nvPr/>
        </p:nvSpPr>
        <p:spPr>
          <a:xfrm>
            <a:off x="2514600" y="533400"/>
            <a:ext cx="4097660" cy="369332"/>
          </a:xfrm>
          <a:prstGeom prst="rect">
            <a:avLst/>
          </a:prstGeom>
          <a:noFill/>
        </p:spPr>
        <p:txBody>
          <a:bodyPr wrap="none" rtlCol="0">
            <a:spAutoFit/>
          </a:bodyPr>
          <a:lstStyle/>
          <a:p>
            <a:r>
              <a:rPr lang="ru-RU" b="1" dirty="0" smtClean="0">
                <a:solidFill>
                  <a:srgbClr val="FF0000"/>
                </a:solidFill>
              </a:rPr>
              <a:t>Вопросы к команде «Красный огонёк»</a:t>
            </a:r>
            <a:endParaRPr lang="ru-RU" b="1" dirty="0">
              <a:solidFill>
                <a:srgbClr val="FF0000"/>
              </a:solidFill>
            </a:endParaRPr>
          </a:p>
        </p:txBody>
      </p:sp>
      <p:sp>
        <p:nvSpPr>
          <p:cNvPr id="4" name="TextBox 3"/>
          <p:cNvSpPr txBox="1"/>
          <p:nvPr/>
        </p:nvSpPr>
        <p:spPr>
          <a:xfrm>
            <a:off x="609600" y="1143000"/>
            <a:ext cx="5334000" cy="3139321"/>
          </a:xfrm>
          <a:prstGeom prst="rect">
            <a:avLst/>
          </a:prstGeom>
          <a:noFill/>
        </p:spPr>
        <p:txBody>
          <a:bodyPr wrap="square" rtlCol="0">
            <a:spAutoFit/>
          </a:bodyPr>
          <a:lstStyle/>
          <a:p>
            <a:pPr>
              <a:buFont typeface="Arial" pitchFamily="34" charset="0"/>
              <a:buChar char="•"/>
            </a:pPr>
            <a:r>
              <a:rPr lang="ru-RU" b="1" dirty="0" smtClean="0"/>
              <a:t>Верите ли вы, что уже изобрели автомобили, которые могут перешагивать через канавы и трещины на дороге?</a:t>
            </a:r>
          </a:p>
          <a:p>
            <a:pPr>
              <a:buFont typeface="Arial" pitchFamily="34" charset="0"/>
              <a:buChar char="•"/>
            </a:pPr>
            <a:endParaRPr lang="ru-RU" b="1" dirty="0" smtClean="0"/>
          </a:p>
          <a:p>
            <a:pPr>
              <a:buFont typeface="Arial" pitchFamily="34" charset="0"/>
              <a:buChar char="•"/>
            </a:pPr>
            <a:r>
              <a:rPr lang="ru-RU" b="1" dirty="0" smtClean="0"/>
              <a:t>Имя какого гонщика «Формулы 1» стало уже нарицательным?</a:t>
            </a:r>
          </a:p>
          <a:p>
            <a:pPr>
              <a:buFont typeface="Arial" pitchFamily="34" charset="0"/>
              <a:buChar char="•"/>
            </a:pPr>
            <a:endParaRPr lang="ru-RU" b="1" dirty="0" smtClean="0"/>
          </a:p>
          <a:p>
            <a:pPr>
              <a:buFont typeface="Arial" pitchFamily="34" charset="0"/>
              <a:buChar char="•"/>
            </a:pPr>
            <a:r>
              <a:rPr lang="ru-RU" b="1" dirty="0" smtClean="0"/>
              <a:t>В каком итальянском городе нет автомобилей?</a:t>
            </a:r>
          </a:p>
          <a:p>
            <a:pPr>
              <a:buFont typeface="Arial" pitchFamily="34" charset="0"/>
              <a:buChar char="•"/>
            </a:pPr>
            <a:endParaRPr lang="ru-RU" b="1" dirty="0" smtClean="0"/>
          </a:p>
          <a:p>
            <a:pPr>
              <a:buFont typeface="Arial" pitchFamily="34" charset="0"/>
              <a:buChar char="•"/>
            </a:pPr>
            <a:r>
              <a:rPr lang="ru-RU" b="1" dirty="0" smtClean="0"/>
              <a:t>Чего согласно «песенке шофера», не страшиться настоящий водитель?</a:t>
            </a:r>
            <a:endParaRPr lang="ru-RU" b="1" dirty="0"/>
          </a:p>
        </p:txBody>
      </p:sp>
      <p:sp>
        <p:nvSpPr>
          <p:cNvPr id="5" name="TextBox 4"/>
          <p:cNvSpPr txBox="1"/>
          <p:nvPr/>
        </p:nvSpPr>
        <p:spPr>
          <a:xfrm>
            <a:off x="5715000" y="1524000"/>
            <a:ext cx="674287" cy="369332"/>
          </a:xfrm>
          <a:prstGeom prst="rect">
            <a:avLst/>
          </a:prstGeom>
          <a:noFill/>
        </p:spPr>
        <p:txBody>
          <a:bodyPr wrap="none" rtlCol="0">
            <a:spAutoFit/>
          </a:bodyPr>
          <a:lstStyle/>
          <a:p>
            <a:r>
              <a:rPr lang="ru-RU" dirty="0" smtClean="0"/>
              <a:t>(Нет)</a:t>
            </a:r>
            <a:endParaRPr lang="ru-RU" dirty="0"/>
          </a:p>
        </p:txBody>
      </p:sp>
      <p:sp>
        <p:nvSpPr>
          <p:cNvPr id="6" name="TextBox 5"/>
          <p:cNvSpPr txBox="1"/>
          <p:nvPr/>
        </p:nvSpPr>
        <p:spPr>
          <a:xfrm>
            <a:off x="5562600" y="2362200"/>
            <a:ext cx="2136611" cy="369332"/>
          </a:xfrm>
          <a:prstGeom prst="rect">
            <a:avLst/>
          </a:prstGeom>
          <a:noFill/>
        </p:spPr>
        <p:txBody>
          <a:bodyPr wrap="none" rtlCol="0">
            <a:spAutoFit/>
          </a:bodyPr>
          <a:lstStyle/>
          <a:p>
            <a:r>
              <a:rPr lang="ru-RU" dirty="0" smtClean="0"/>
              <a:t>(Михаэль Шумахер)</a:t>
            </a:r>
            <a:endParaRPr lang="ru-RU" dirty="0"/>
          </a:p>
        </p:txBody>
      </p:sp>
      <p:sp>
        <p:nvSpPr>
          <p:cNvPr id="7" name="TextBox 6"/>
          <p:cNvSpPr txBox="1"/>
          <p:nvPr/>
        </p:nvSpPr>
        <p:spPr>
          <a:xfrm>
            <a:off x="5562600" y="3048000"/>
            <a:ext cx="3508461" cy="369332"/>
          </a:xfrm>
          <a:prstGeom prst="rect">
            <a:avLst/>
          </a:prstGeom>
          <a:noFill/>
        </p:spPr>
        <p:txBody>
          <a:bodyPr wrap="none" rtlCol="0">
            <a:spAutoFit/>
          </a:bodyPr>
          <a:lstStyle/>
          <a:p>
            <a:r>
              <a:rPr lang="ru-RU" dirty="0" smtClean="0"/>
              <a:t>(Венеция, там гондолы и катера?)</a:t>
            </a:r>
            <a:endParaRPr lang="ru-RU" dirty="0"/>
          </a:p>
        </p:txBody>
      </p:sp>
      <p:sp>
        <p:nvSpPr>
          <p:cNvPr id="8" name="TextBox 7"/>
          <p:cNvSpPr txBox="1"/>
          <p:nvPr/>
        </p:nvSpPr>
        <p:spPr>
          <a:xfrm>
            <a:off x="5562600" y="3962400"/>
            <a:ext cx="2464457" cy="369332"/>
          </a:xfrm>
          <a:prstGeom prst="rect">
            <a:avLst/>
          </a:prstGeom>
          <a:noFill/>
        </p:spPr>
        <p:txBody>
          <a:bodyPr wrap="none" rtlCol="0">
            <a:spAutoFit/>
          </a:bodyPr>
          <a:lstStyle/>
          <a:p>
            <a:r>
              <a:rPr lang="ru-RU" dirty="0" smtClean="0"/>
              <a:t>(Ни дождя, ни слякоти)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1.bp.blogspot.com/-x2-nk9vvCww/Vv4v4Nx4UwI/AAAAAAAAHFs/2j8IZJS99bUi8fj-Wn0ViORmImyRZTSVQ/s16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525636" y="304800"/>
            <a:ext cx="1989968"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ru-RU" sz="2400" dirty="0" smtClean="0"/>
              <a:t>2 конкурс.</a:t>
            </a:r>
          </a:p>
          <a:p>
            <a:pPr algn="ctr"/>
            <a:r>
              <a:rPr lang="ru-RU" sz="2400" dirty="0" smtClean="0"/>
              <a:t>«Сказочный »</a:t>
            </a:r>
            <a:endParaRPr lang="ru-RU" sz="2400" dirty="0"/>
          </a:p>
        </p:txBody>
      </p:sp>
      <p:sp>
        <p:nvSpPr>
          <p:cNvPr id="4" name="TextBox 3"/>
          <p:cNvSpPr txBox="1"/>
          <p:nvPr/>
        </p:nvSpPr>
        <p:spPr>
          <a:xfrm>
            <a:off x="1219200" y="1371600"/>
            <a:ext cx="7924800" cy="3108543"/>
          </a:xfrm>
          <a:prstGeom prst="rect">
            <a:avLst/>
          </a:prstGeom>
          <a:noFill/>
        </p:spPr>
        <p:txBody>
          <a:bodyPr wrap="square" rtlCol="0">
            <a:spAutoFit/>
          </a:bodyPr>
          <a:lstStyle/>
          <a:p>
            <a:r>
              <a:rPr lang="ru-RU" sz="2800" dirty="0" smtClean="0"/>
              <a:t>В сказках часто упоминают различные средства, которые помогают главным героям  быстро добраться до места назначения. За минуту вы должны вспомнить как можно больше транспортных средств, на которых героям сказок не обязательно было соблюдать правила дорожного движения и почему?</a:t>
            </a:r>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QUMCbgT_8WI/Vv4v4P3qYQI/AAAAAAAAHFw/gNj_mg3F9_If7JDvsYvOjLTnsadpWdZLQ/s1600/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629190" y="304800"/>
            <a:ext cx="1782860"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ru-RU" sz="2400" dirty="0" smtClean="0"/>
              <a:t>3 конкурс.</a:t>
            </a:r>
          </a:p>
          <a:p>
            <a:pPr algn="ctr"/>
            <a:r>
              <a:rPr lang="ru-RU" sz="2400" dirty="0" smtClean="0"/>
              <a:t>«Ситуация »</a:t>
            </a:r>
            <a:endParaRPr lang="ru-RU" sz="2400" dirty="0"/>
          </a:p>
        </p:txBody>
      </p:sp>
      <p:sp>
        <p:nvSpPr>
          <p:cNvPr id="4" name="Прямоугольник 3"/>
          <p:cNvSpPr/>
          <p:nvPr/>
        </p:nvSpPr>
        <p:spPr>
          <a:xfrm>
            <a:off x="381000" y="1752600"/>
            <a:ext cx="5181600" cy="1477328"/>
          </a:xfrm>
          <a:prstGeom prst="rect">
            <a:avLst/>
          </a:prstGeom>
        </p:spPr>
        <p:txBody>
          <a:bodyPr wrap="square">
            <a:spAutoFit/>
          </a:bodyPr>
          <a:lstStyle/>
          <a:p>
            <a:r>
              <a:rPr lang="ru-RU" i="1" dirty="0" smtClean="0"/>
              <a:t>1.    </a:t>
            </a:r>
            <a:r>
              <a:rPr lang="ru-RU" dirty="0" smtClean="0"/>
              <a:t>Сегодня у </a:t>
            </a:r>
            <a:r>
              <a:rPr lang="ru-RU" dirty="0" err="1" smtClean="0"/>
              <a:t>Вини-Пуха</a:t>
            </a:r>
            <a:r>
              <a:rPr lang="ru-RU" dirty="0" smtClean="0"/>
              <a:t> день рождения. Ему исполнилось 6 лет. В этот день ему купили большой велосипед. И он, чтобы весь город видел его подарок, сел на него и выехал на улицу.</a:t>
            </a:r>
          </a:p>
          <a:p>
            <a:r>
              <a:rPr lang="ru-RU" dirty="0" smtClean="0"/>
              <a:t>Какие ошибки допустил Вини-Пух?</a:t>
            </a:r>
            <a:endParaRPr lang="ru-RU" dirty="0"/>
          </a:p>
        </p:txBody>
      </p:sp>
      <p:sp>
        <p:nvSpPr>
          <p:cNvPr id="5" name="TextBox 4"/>
          <p:cNvSpPr txBox="1"/>
          <p:nvPr/>
        </p:nvSpPr>
        <p:spPr>
          <a:xfrm>
            <a:off x="457200" y="1219200"/>
            <a:ext cx="3831690" cy="461665"/>
          </a:xfrm>
          <a:prstGeom prst="rect">
            <a:avLst/>
          </a:prstGeom>
          <a:noFill/>
        </p:spPr>
        <p:txBody>
          <a:bodyPr wrap="none" rtlCol="0">
            <a:spAutoFit/>
          </a:bodyPr>
          <a:lstStyle/>
          <a:p>
            <a:r>
              <a:rPr lang="ru-RU" sz="2400" dirty="0" smtClean="0">
                <a:solidFill>
                  <a:srgbClr val="FF0000"/>
                </a:solidFill>
              </a:rPr>
              <a:t>Команда «Красный огонёк»</a:t>
            </a:r>
            <a:endParaRPr lang="ru-RU" sz="2400" dirty="0">
              <a:solidFill>
                <a:srgbClr val="FF0000"/>
              </a:solidFill>
            </a:endParaRPr>
          </a:p>
        </p:txBody>
      </p:sp>
      <p:sp>
        <p:nvSpPr>
          <p:cNvPr id="6" name="TextBox 5"/>
          <p:cNvSpPr txBox="1"/>
          <p:nvPr/>
        </p:nvSpPr>
        <p:spPr>
          <a:xfrm>
            <a:off x="381000" y="3200400"/>
            <a:ext cx="3831370" cy="461665"/>
          </a:xfrm>
          <a:prstGeom prst="rect">
            <a:avLst/>
          </a:prstGeom>
          <a:noFill/>
        </p:spPr>
        <p:txBody>
          <a:bodyPr wrap="none" rtlCol="0">
            <a:spAutoFit/>
          </a:bodyPr>
          <a:lstStyle/>
          <a:p>
            <a:r>
              <a:rPr lang="ru-RU" sz="2400" dirty="0" smtClean="0">
                <a:solidFill>
                  <a:srgbClr val="00B050"/>
                </a:solidFill>
              </a:rPr>
              <a:t>Команда «Зелёный огонёк»</a:t>
            </a:r>
            <a:endParaRPr lang="ru-RU" sz="2400" dirty="0">
              <a:solidFill>
                <a:srgbClr val="00B050"/>
              </a:solidFill>
            </a:endParaRPr>
          </a:p>
        </p:txBody>
      </p:sp>
      <p:sp>
        <p:nvSpPr>
          <p:cNvPr id="7" name="Прямоугольник 6"/>
          <p:cNvSpPr/>
          <p:nvPr/>
        </p:nvSpPr>
        <p:spPr>
          <a:xfrm>
            <a:off x="381000" y="3657600"/>
            <a:ext cx="4572000" cy="1754326"/>
          </a:xfrm>
          <a:prstGeom prst="rect">
            <a:avLst/>
          </a:prstGeom>
        </p:spPr>
        <p:txBody>
          <a:bodyPr>
            <a:spAutoFit/>
          </a:bodyPr>
          <a:lstStyle/>
          <a:p>
            <a:r>
              <a:rPr lang="ru-RU" i="1" dirty="0" smtClean="0"/>
              <a:t>2.    </a:t>
            </a:r>
            <a:r>
              <a:rPr lang="ru-RU" dirty="0" smtClean="0"/>
              <a:t>Из автобуса вышли 6 зайцев. Трое из них перешли дорогу по пешеходному переходу, двое пошли обходить автобус спереди, один остался на остановке. Сколько зайцев поступили согласно Правилам дорожного движения?</a:t>
            </a:r>
            <a:endParaRPr lang="ru-RU" dirty="0"/>
          </a:p>
        </p:txBody>
      </p:sp>
      <p:sp>
        <p:nvSpPr>
          <p:cNvPr id="8" name="Прямоугольник 7"/>
          <p:cNvSpPr/>
          <p:nvPr/>
        </p:nvSpPr>
        <p:spPr>
          <a:xfrm>
            <a:off x="5638800" y="1600200"/>
            <a:ext cx="2743200" cy="1200329"/>
          </a:xfrm>
          <a:prstGeom prst="rect">
            <a:avLst/>
          </a:prstGeom>
        </p:spPr>
        <p:txBody>
          <a:bodyPr wrap="square">
            <a:spAutoFit/>
          </a:bodyPr>
          <a:lstStyle/>
          <a:p>
            <a:r>
              <a:rPr lang="ru-RU" i="1" u="sng" dirty="0" smtClean="0">
                <a:solidFill>
                  <a:srgbClr val="FF0000"/>
                </a:solidFill>
              </a:rPr>
              <a:t>Детям до 14 лет выезжать на дорогу запрещено, детворе ездить можно во дворе</a:t>
            </a:r>
            <a:endParaRPr lang="ru-RU" dirty="0">
              <a:solidFill>
                <a:srgbClr val="FF0000"/>
              </a:solidFill>
            </a:endParaRPr>
          </a:p>
        </p:txBody>
      </p:sp>
      <p:sp>
        <p:nvSpPr>
          <p:cNvPr id="9" name="Прямоугольник 8"/>
          <p:cNvSpPr/>
          <p:nvPr/>
        </p:nvSpPr>
        <p:spPr>
          <a:xfrm>
            <a:off x="5638800" y="3276600"/>
            <a:ext cx="2438400" cy="1754326"/>
          </a:xfrm>
          <a:prstGeom prst="rect">
            <a:avLst/>
          </a:prstGeom>
        </p:spPr>
        <p:txBody>
          <a:bodyPr wrap="square">
            <a:spAutoFit/>
          </a:bodyPr>
          <a:lstStyle/>
          <a:p>
            <a:r>
              <a:rPr lang="ru-RU" i="1" u="sng" dirty="0" smtClean="0">
                <a:solidFill>
                  <a:srgbClr val="00B050"/>
                </a:solidFill>
              </a:rPr>
              <a:t>Один, надо подождать пока автобус отъедет от остановки, и только тогда переходить дорогу</a:t>
            </a:r>
            <a:endParaRPr lang="ru-RU"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4.bp.blogspot.com/-8DEHkDrscGU/Vv4v4Ki3PqI/AAAAAAAAHF0/EICPNKmTwegnu7TVVo2MKqFTBMQSLpJuw/s1600/3.jpg"/>
          <p:cNvPicPr>
            <a:picLocks noChangeAspect="1" noChangeArrowheads="1"/>
          </p:cNvPicPr>
          <p:nvPr/>
        </p:nvPicPr>
        <p:blipFill>
          <a:blip r:embed="rId2" cstate="print"/>
          <a:srcRect/>
          <a:stretch>
            <a:fillRect/>
          </a:stretch>
        </p:blipFill>
        <p:spPr bwMode="auto">
          <a:xfrm>
            <a:off x="0" y="0"/>
            <a:ext cx="9252176" cy="6858000"/>
          </a:xfrm>
          <a:prstGeom prst="rect">
            <a:avLst/>
          </a:prstGeom>
          <a:noFill/>
        </p:spPr>
      </p:pic>
      <p:sp>
        <p:nvSpPr>
          <p:cNvPr id="3" name="TextBox 2"/>
          <p:cNvSpPr txBox="1"/>
          <p:nvPr/>
        </p:nvSpPr>
        <p:spPr>
          <a:xfrm>
            <a:off x="2899282" y="304800"/>
            <a:ext cx="3242683"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ru-RU" sz="2400" dirty="0" smtClean="0"/>
              <a:t>4 конкурс.</a:t>
            </a:r>
          </a:p>
          <a:p>
            <a:pPr algn="ctr"/>
            <a:r>
              <a:rPr lang="ru-RU" sz="2400" dirty="0" smtClean="0"/>
              <a:t>«Дорожный лабиринт»</a:t>
            </a:r>
            <a:endParaRPr lang="ru-RU" sz="2400" dirty="0"/>
          </a:p>
        </p:txBody>
      </p:sp>
      <p:sp>
        <p:nvSpPr>
          <p:cNvPr id="4" name="Прямоугольник 3"/>
          <p:cNvSpPr/>
          <p:nvPr/>
        </p:nvSpPr>
        <p:spPr>
          <a:xfrm>
            <a:off x="457200" y="1524000"/>
            <a:ext cx="54102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ru-RU" dirty="0" smtClean="0">
                <a:solidFill>
                  <a:schemeClr val="tx1"/>
                </a:solidFill>
              </a:rPr>
              <a:t>1. Стоп, машина, этот знак здесь стоит не просто так!</a:t>
            </a:r>
          </a:p>
          <a:p>
            <a:r>
              <a:rPr lang="ru-RU" dirty="0" smtClean="0">
                <a:solidFill>
                  <a:schemeClr val="tx1"/>
                </a:solidFill>
              </a:rPr>
              <a:t>Въезд машинам запрещён. Ну и как зовётся он?</a:t>
            </a:r>
            <a:endParaRPr lang="ru-RU" dirty="0">
              <a:solidFill>
                <a:schemeClr val="tx1"/>
              </a:solidFill>
            </a:endParaRPr>
          </a:p>
        </p:txBody>
      </p:sp>
      <p:sp>
        <p:nvSpPr>
          <p:cNvPr id="5" name="Прямоугольник 4"/>
          <p:cNvSpPr/>
          <p:nvPr/>
        </p:nvSpPr>
        <p:spPr>
          <a:xfrm>
            <a:off x="457200" y="2667000"/>
            <a:ext cx="54102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ru-RU" dirty="0" smtClean="0">
                <a:solidFill>
                  <a:schemeClr val="tx1"/>
                </a:solidFill>
              </a:rPr>
              <a:t>2. Глубоко под землёй едет поезд скоростной.</a:t>
            </a:r>
          </a:p>
          <a:p>
            <a:r>
              <a:rPr lang="ru-RU" dirty="0" smtClean="0">
                <a:solidFill>
                  <a:schemeClr val="tx1"/>
                </a:solidFill>
              </a:rPr>
              <a:t>Здесь тепло и светло, пассажирам хорошо!</a:t>
            </a:r>
            <a:endParaRPr lang="ru-RU" dirty="0">
              <a:solidFill>
                <a:schemeClr val="tx1"/>
              </a:solidFill>
            </a:endParaRPr>
          </a:p>
        </p:txBody>
      </p:sp>
      <p:sp>
        <p:nvSpPr>
          <p:cNvPr id="6" name="Прямоугольник 5"/>
          <p:cNvSpPr/>
          <p:nvPr/>
        </p:nvSpPr>
        <p:spPr>
          <a:xfrm>
            <a:off x="457200" y="3657600"/>
            <a:ext cx="54102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ru-RU" dirty="0" smtClean="0">
                <a:solidFill>
                  <a:schemeClr val="tx1"/>
                </a:solidFill>
              </a:rPr>
              <a:t>3. ОН, как зебра, полосат, он для взрослых и ребят,</a:t>
            </a:r>
          </a:p>
          <a:p>
            <a:r>
              <a:rPr lang="ru-RU" dirty="0" smtClean="0">
                <a:solidFill>
                  <a:schemeClr val="tx1"/>
                </a:solidFill>
              </a:rPr>
              <a:t>Чтоб дорогу прейти, надо нам его найти.</a:t>
            </a:r>
            <a:endParaRPr lang="ru-RU" dirty="0">
              <a:solidFill>
                <a:schemeClr val="tx1"/>
              </a:solidFill>
            </a:endParaRPr>
          </a:p>
        </p:txBody>
      </p:sp>
      <p:sp>
        <p:nvSpPr>
          <p:cNvPr id="7" name="Прямоугольник 6"/>
          <p:cNvSpPr/>
          <p:nvPr/>
        </p:nvSpPr>
        <p:spPr>
          <a:xfrm>
            <a:off x="457200" y="4648200"/>
            <a:ext cx="54102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ru-RU" dirty="0" smtClean="0">
                <a:solidFill>
                  <a:schemeClr val="tx1"/>
                </a:solidFill>
              </a:rPr>
              <a:t>4. Он имеет три огня для тебя и для меня..</a:t>
            </a:r>
          </a:p>
          <a:p>
            <a:r>
              <a:rPr lang="ru-RU" dirty="0" smtClean="0">
                <a:solidFill>
                  <a:schemeClr val="tx1"/>
                </a:solidFill>
              </a:rPr>
              <a:t>На перекрёстке он стоит, имеет разноцветный вид.</a:t>
            </a:r>
            <a:endParaRPr lang="ru-RU" dirty="0">
              <a:solidFill>
                <a:schemeClr val="tx1"/>
              </a:solidFill>
            </a:endParaRPr>
          </a:p>
        </p:txBody>
      </p:sp>
      <p:pic>
        <p:nvPicPr>
          <p:cNvPr id="3074" name="Picture 2" descr="http://s00.yaplakal.com/pics/pics_original/0/8/5/8945580.png"/>
          <p:cNvPicPr>
            <a:picLocks noChangeAspect="1" noChangeArrowheads="1"/>
          </p:cNvPicPr>
          <p:nvPr/>
        </p:nvPicPr>
        <p:blipFill>
          <a:blip r:embed="rId3" cstate="print"/>
          <a:srcRect/>
          <a:stretch>
            <a:fillRect/>
          </a:stretch>
        </p:blipFill>
        <p:spPr bwMode="auto">
          <a:xfrm>
            <a:off x="6477000" y="1295400"/>
            <a:ext cx="1213532" cy="1050925"/>
          </a:xfrm>
          <a:prstGeom prst="rect">
            <a:avLst/>
          </a:prstGeom>
          <a:noFill/>
        </p:spPr>
      </p:pic>
      <p:pic>
        <p:nvPicPr>
          <p:cNvPr id="3076" name="Picture 4" descr="http://img.aucland.ru/market-photos/5abce484736WuOsm.jpg"/>
          <p:cNvPicPr>
            <a:picLocks noChangeAspect="1" noChangeArrowheads="1"/>
          </p:cNvPicPr>
          <p:nvPr/>
        </p:nvPicPr>
        <p:blipFill>
          <a:blip r:embed="rId4" cstate="print"/>
          <a:srcRect/>
          <a:stretch>
            <a:fillRect/>
          </a:stretch>
        </p:blipFill>
        <p:spPr bwMode="auto">
          <a:xfrm>
            <a:off x="6400800" y="2514600"/>
            <a:ext cx="1371600" cy="914400"/>
          </a:xfrm>
          <a:prstGeom prst="rect">
            <a:avLst/>
          </a:prstGeom>
          <a:noFill/>
          <a:ln>
            <a:solidFill>
              <a:srgbClr val="002060"/>
            </a:solidFill>
          </a:ln>
        </p:spPr>
      </p:pic>
      <p:pic>
        <p:nvPicPr>
          <p:cNvPr id="3078" name="Picture 6" descr="https://ds04.infourok.ru/uploads/ex/097e/00023fe5-f94d6fe3/2/img8.jpg"/>
          <p:cNvPicPr>
            <a:picLocks noChangeAspect="1" noChangeArrowheads="1"/>
          </p:cNvPicPr>
          <p:nvPr/>
        </p:nvPicPr>
        <p:blipFill>
          <a:blip r:embed="rId5" cstate="print"/>
          <a:srcRect/>
          <a:stretch>
            <a:fillRect/>
          </a:stretch>
        </p:blipFill>
        <p:spPr bwMode="auto">
          <a:xfrm>
            <a:off x="6324600" y="3581400"/>
            <a:ext cx="1447800" cy="896112"/>
          </a:xfrm>
          <a:prstGeom prst="rect">
            <a:avLst/>
          </a:prstGeom>
          <a:noFill/>
        </p:spPr>
      </p:pic>
      <p:pic>
        <p:nvPicPr>
          <p:cNvPr id="3080" name="Picture 8" descr="http://images.infosee.ru/upload/2013/07/traffic_light_05.jpg"/>
          <p:cNvPicPr>
            <a:picLocks noChangeAspect="1" noChangeArrowheads="1"/>
          </p:cNvPicPr>
          <p:nvPr/>
        </p:nvPicPr>
        <p:blipFill>
          <a:blip r:embed="rId6" cstate="print"/>
          <a:srcRect/>
          <a:stretch>
            <a:fillRect/>
          </a:stretch>
        </p:blipFill>
        <p:spPr bwMode="auto">
          <a:xfrm>
            <a:off x="6705600" y="4648200"/>
            <a:ext cx="685800" cy="11740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anim calcmode="lin" valueType="num">
                                      <p:cBhvr additive="base">
                                        <p:cTn id="37" dur="500" fill="hold"/>
                                        <p:tgtEl>
                                          <p:spTgt spid="3078"/>
                                        </p:tgtEl>
                                        <p:attrNameLst>
                                          <p:attrName>ppt_x</p:attrName>
                                        </p:attrNameLst>
                                      </p:cBhvr>
                                      <p:tavLst>
                                        <p:tav tm="0">
                                          <p:val>
                                            <p:strVal val="#ppt_x"/>
                                          </p:val>
                                        </p:tav>
                                        <p:tav tm="100000">
                                          <p:val>
                                            <p:strVal val="#ppt_x"/>
                                          </p:val>
                                        </p:tav>
                                      </p:tavLst>
                                    </p:anim>
                                    <p:anim calcmode="lin" valueType="num">
                                      <p:cBhvr additive="base">
                                        <p:cTn id="3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80"/>
                                        </p:tgtEl>
                                        <p:attrNameLst>
                                          <p:attrName>style.visibility</p:attrName>
                                        </p:attrNameLst>
                                      </p:cBhvr>
                                      <p:to>
                                        <p:strVal val="visible"/>
                                      </p:to>
                                    </p:set>
                                    <p:anim calcmode="lin" valueType="num">
                                      <p:cBhvr additive="base">
                                        <p:cTn id="49" dur="500" fill="hold"/>
                                        <p:tgtEl>
                                          <p:spTgt spid="3080"/>
                                        </p:tgtEl>
                                        <p:attrNameLst>
                                          <p:attrName>ppt_x</p:attrName>
                                        </p:attrNameLst>
                                      </p:cBhvr>
                                      <p:tavLst>
                                        <p:tav tm="0">
                                          <p:val>
                                            <p:strVal val="#ppt_x"/>
                                          </p:val>
                                        </p:tav>
                                        <p:tav tm="100000">
                                          <p:val>
                                            <p:strVal val="#ppt_x"/>
                                          </p:val>
                                        </p:tav>
                                      </p:tavLst>
                                    </p:anim>
                                    <p:anim calcmode="lin" valueType="num">
                                      <p:cBhvr additive="base">
                                        <p:cTn id="50"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867</Words>
  <Application>Microsoft Office PowerPoint</Application>
  <PresentationFormat>Экран (4:3)</PresentationFormat>
  <Paragraphs>145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Asus</cp:lastModifiedBy>
  <cp:revision>26</cp:revision>
  <dcterms:created xsi:type="dcterms:W3CDTF">2017-09-20T15:58:01Z</dcterms:created>
  <dcterms:modified xsi:type="dcterms:W3CDTF">2017-09-21T15:47:55Z</dcterms:modified>
</cp:coreProperties>
</file>