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90" r:id="rId4"/>
    <p:sldId id="260" r:id="rId5"/>
    <p:sldId id="281" r:id="rId6"/>
    <p:sldId id="280" r:id="rId7"/>
    <p:sldId id="282" r:id="rId8"/>
    <p:sldId id="288" r:id="rId9"/>
    <p:sldId id="283" r:id="rId10"/>
    <p:sldId id="286" r:id="rId11"/>
    <p:sldId id="285" r:id="rId12"/>
  </p:sldIdLst>
  <p:sldSz cx="12192000" cy="6858000"/>
  <p:notesSz cx="6742113" cy="98758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B301B821-A1FF-4177-AEE7-76D212191A09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20019" autoAdjust="0"/>
    <p:restoredTop sz="94280" autoAdjust="0"/>
  </p:normalViewPr>
  <p:slideViewPr>
    <p:cSldViewPr snapToGrid="0">
      <p:cViewPr varScale="1">
        <p:scale>
          <a:sx n="73" d="100"/>
          <a:sy n="73" d="100"/>
        </p:scale>
        <p:origin x="-420" y="-10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3" d="100"/>
          <a:sy n="83" d="100"/>
        </p:scale>
        <p:origin x="1380" y="66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B33BB8-6C7A-4BE0-9B55-9EAC48D52EC6}" type="datetimeFigureOut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F7AA83-DE31-4E93-AB07-EF7FB05F6670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2212903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8971" y="0"/>
            <a:ext cx="2921582" cy="49550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1EF64-F73B-4314-BB6F-BC0937BBDF19}" type="datetimeFigureOut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09575" y="1235075"/>
            <a:ext cx="5922963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4212" y="4752747"/>
            <a:ext cx="5393690" cy="388861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</a:t>
            </a:r>
            <a:r>
              <a:rPr lang="ru-RU" noProof="0" dirty="0"/>
              <a:t>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8971" y="9380333"/>
            <a:ext cx="2921582" cy="49550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E2820-AFE1-45FA-949E-17BDB534E1DC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157997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algn="r" defTabSz="914400">
              <a:buNone/>
            </a:pPr>
            <a:fld id="{935E2820-AFE1-45FA-949E-17BDB534E1DC}" type="slidenum">
              <a:rPr lang="en-US" sz="1200" b="0" i="0">
                <a:latin typeface="Euphemia"/>
                <a:ea typeface="+mn-ea"/>
                <a:cs typeface="+mn-cs"/>
              </a:rPr>
              <a:pPr algn="r" defTabSz="914400">
                <a:buNone/>
              </a:pPr>
              <a:t>1</a:t>
            </a:fld>
            <a:endParaRPr lang="en-US" sz="1200" b="0" i="0">
              <a:latin typeface="Euphemia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69915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65213" y="304800"/>
            <a:ext cx="7091361" cy="2793906"/>
          </a:xfrm>
        </p:spPr>
        <p:txBody>
          <a:bodyPr anchor="b">
            <a:normAutofit/>
          </a:bodyPr>
          <a:lstStyle>
            <a:lvl1pPr algn="l">
              <a:lnSpc>
                <a:spcPct val="80000"/>
              </a:lnSpc>
              <a:defRPr sz="66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65213" y="3108804"/>
            <a:ext cx="7091361" cy="838200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ru-RU" dirty="0"/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3B9702-7FBF-4720-8670-571C5E7EEDDE}" type="datetime1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05470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427AEA-BBBB-4C9B-AB23-214EAA8AB789}" type="datetime1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42076664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9865014" y="304801"/>
            <a:ext cx="17158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209800" y="304801"/>
            <a:ext cx="7502814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91CA30-F5CD-4CA0-B16A-349C6F830700}" type="datetime1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299497733"/>
      </p:ext>
    </p:extLst>
  </p:cSld>
  <p:clrMapOvr>
    <a:masterClrMapping/>
  </p:clrMapOvr>
  <p:extLst mod="1">
    <p:ext uri="{DCECCB84-F9BA-43D5-87BE-67443E8EF086}">
      <p15:sldGuideLst xmlns=""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3AF48E-ABA0-4B58-B562-D1D7408067C4}" type="datetime1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589990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180013" y="1600200"/>
            <a:ext cx="6400801" cy="2486025"/>
          </a:xfrm>
        </p:spPr>
        <p:txBody>
          <a:bodyPr anchor="b">
            <a:normAutofit/>
          </a:bodyPr>
          <a:lstStyle>
            <a:lvl1pPr>
              <a:defRPr sz="5200"/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180011" y="4105029"/>
            <a:ext cx="6400801" cy="914400"/>
          </a:xfrm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accent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A5034C-8BD9-4B0C-893B-33834FAB227F}" type="datetime1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1179164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2208213" y="1600200"/>
            <a:ext cx="4572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7008813" y="1600200"/>
            <a:ext cx="4572000" cy="4114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D787AA-CBCD-47F9-A04C-7106C508CDE4}" type="datetime1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077512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2208213" y="2505075"/>
            <a:ext cx="4572000" cy="33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7008813" y="1600200"/>
            <a:ext cx="4572000" cy="823912"/>
          </a:xfrm>
        </p:spPr>
        <p:txBody>
          <a:bodyPr anchor="ctr">
            <a:noAutofit/>
          </a:bodyPr>
          <a:lstStyle>
            <a:lvl1pPr marL="0" indent="0">
              <a:spcBef>
                <a:spcPts val="0"/>
              </a:spcBef>
              <a:buNone/>
              <a:defRPr sz="21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7008813" y="2505075"/>
            <a:ext cx="4572000" cy="333756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1CC9DD-75F5-4611-BA0B-CFB1A226639C}" type="datetime1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8330463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0F1F9-2D3D-4243-878F-D000C3F2A1C4}" type="datetime1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3698309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ABCBE8-1824-4658-A8BB-BECFAEB7E35A}" type="datetime1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222526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293813" y="533400"/>
            <a:ext cx="6858000" cy="4800600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85CD17-C377-4DE5-9FCA-CC7471605C58}" type="datetime1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897700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 bwMode="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37612" y="2277477"/>
            <a:ext cx="2743201" cy="2322178"/>
          </a:xfrm>
        </p:spPr>
        <p:txBody>
          <a:bodyPr anchor="b">
            <a:normAutofit/>
          </a:bodyPr>
          <a:lstStyle>
            <a:lvl1pPr>
              <a:defRPr sz="2600">
                <a:solidFill>
                  <a:schemeClr val="accent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837614" y="4583187"/>
            <a:ext cx="2743200" cy="1131813"/>
          </a:xfrm>
        </p:spPr>
        <p:txBody>
          <a:bodyPr>
            <a:normAutofit/>
          </a:bodyPr>
          <a:lstStyle>
            <a:lvl1pPr marL="0" indent="0">
              <a:spcBef>
                <a:spcPts val="1000"/>
              </a:spcBef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BE9F02-BE96-4BAE-86A5-1FA60D24CAE2}" type="datetime1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1293812" y="533400"/>
            <a:ext cx="6858001" cy="4800600"/>
          </a:xfrm>
          <a:prstGeom prst="roundRect">
            <a:avLst>
              <a:gd name="adj" fmla="val 4409"/>
            </a:avLst>
          </a:prstGeom>
          <a:solidFill>
            <a:schemeClr val="bg1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408112" y="647700"/>
            <a:ext cx="6629400" cy="4572000"/>
          </a:xfrm>
          <a:prstGeom prst="roundRect">
            <a:avLst>
              <a:gd name="adj" fmla="val 3725"/>
            </a:avLst>
          </a:prstGeom>
        </p:spPr>
        <p:txBody>
          <a:bodyPr tIns="914400">
            <a:normAutofit/>
          </a:bodyPr>
          <a:lstStyle>
            <a:lvl1pPr marL="0" indent="0" algn="ctr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639301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gray"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08213" y="304800"/>
            <a:ext cx="9372600" cy="12004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dirty="0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08213" y="1600200"/>
            <a:ext cx="93726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</a:t>
            </a:r>
            <a:r>
              <a:rPr lang="ru-RU" noProof="0" dirty="0"/>
              <a:t>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253576" y="6505078"/>
            <a:ext cx="964036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fld id="{9D3B9702-7FBF-4720-8670-571C5E7EEDDE}" type="datetime1">
              <a:rPr lang="ru-RU" smtClean="0"/>
              <a:pPr/>
              <a:t>16.07.2020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1280159" y="6505078"/>
            <a:ext cx="6876415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bg1"/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11580814" y="6280298"/>
            <a:ext cx="533399" cy="3491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0" b="1">
                <a:solidFill>
                  <a:schemeClr val="accent2"/>
                </a:solidFill>
              </a:defRPr>
            </a:lvl1pPr>
          </a:lstStyle>
          <a:p>
            <a:fld id="{8FDBFFB2-86D9-4B8F-A59A-553A60B94BBE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1170255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lnSpc>
          <a:spcPct val="90000"/>
        </a:lnSpc>
        <a:spcBef>
          <a:spcPts val="1800"/>
        </a:spcBef>
        <a:buSzPct val="80000"/>
        <a:buFont typeface="Wingdings" panose="05000000000000000000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594360" indent="-228600" algn="l" defTabSz="914400" rtl="0" eaLnBrk="1" latinLnBrk="0" hangingPunct="1">
        <a:lnSpc>
          <a:spcPct val="90000"/>
        </a:lnSpc>
        <a:spcBef>
          <a:spcPts val="1000"/>
        </a:spcBef>
        <a:buSzPct val="80000"/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344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9456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1460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34640" indent="-228600" algn="l" defTabSz="914400" rtl="0" eaLnBrk="1" latinLnBrk="0" hangingPunct="1">
        <a:lnSpc>
          <a:spcPct val="90000"/>
        </a:lnSpc>
        <a:spcBef>
          <a:spcPts val="800"/>
        </a:spcBef>
        <a:buSzPct val="80000"/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6112" y="1616594"/>
            <a:ext cx="8494644" cy="1788406"/>
          </a:xfrm>
        </p:spPr>
        <p:txBody>
          <a:bodyPr>
            <a:noAutofit/>
          </a:bodyPr>
          <a:lstStyle/>
          <a:p>
            <a:pPr algn="ctr">
              <a:lnSpc>
                <a:spcPct val="10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Консультация для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</a:t>
            </a: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в </a:t>
            </a:r>
            <a:r>
              <a:rPr lang="ru-RU" sz="4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ДОУ, как одна из форм работы с детьми»</a:t>
            </a:r>
            <a:endParaRPr lang="ru-RU" sz="4000" b="0" i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6105" y="5899534"/>
            <a:ext cx="5045895" cy="671083"/>
          </a:xfrm>
        </p:spPr>
        <p:txBody>
          <a:bodyPr>
            <a:normAutofit/>
          </a:bodyPr>
          <a:lstStyle/>
          <a:p>
            <a:pPr marL="0" indent="0" algn="l">
              <a:spcBef>
                <a:spcPts val="0"/>
              </a:spcBef>
              <a:buNone/>
            </a:pPr>
            <a:r>
              <a:rPr lang="ru-RU" sz="2000" b="1" i="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Подготовила </a:t>
            </a:r>
            <a:r>
              <a:rPr lang="ru-RU" sz="2000" b="1" i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старший воспитатель</a:t>
            </a:r>
            <a:endParaRPr lang="ru-RU" sz="2000" b="1" i="0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l">
              <a:spcBef>
                <a:spcPts val="0"/>
              </a:spcBef>
              <a:buNone/>
            </a:pPr>
            <a:r>
              <a:rPr lang="ru-RU" sz="2000" b="1" i="0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Н.Б. Аверьянова</a:t>
            </a:r>
            <a:endParaRPr lang="ru-RU" sz="2000" b="1" i="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132202" y="152053"/>
            <a:ext cx="1132533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lnSpc>
                <a:spcPct val="90000"/>
              </a:lnSpc>
              <a:buSzPct val="80000"/>
            </a:pP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дошкольное образовательное учреждение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детский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сад 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№</a:t>
            </a:r>
            <a:r>
              <a:rPr lang="ru-RU" sz="2000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46</a:t>
            </a:r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784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5237" y="176270"/>
            <a:ext cx="11849585" cy="1002535"/>
          </a:xfrm>
        </p:spPr>
        <p:txBody>
          <a:bodyPr>
            <a:normAutofit/>
          </a:bodyPr>
          <a:lstStyle/>
          <a:p>
            <a:pPr algn="ctr"/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Положительные моменты технологии </a:t>
            </a:r>
            <a:b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проектной деятельности:</a:t>
            </a:r>
            <a:endParaRPr lang="ru-RU" sz="32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83729" y="1324779"/>
            <a:ext cx="9372600" cy="4114800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изменение позиции воспитателя: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из носителя готовых знаний он превращается в организатора познавательной, исследовательской деятельности своих воспитанников; изменяется психологический климат в группе; </a:t>
            </a:r>
          </a:p>
          <a:p>
            <a:pPr lvl="0" algn="just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знания, приобретаемые в ходе реализации проекта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становятся достоянием личного детского опыта, т.е. знания нужны детям и поэтому интересны;</a:t>
            </a:r>
          </a:p>
          <a:p>
            <a:pPr lvl="0" algn="just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приобретение умения рассуждать: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дети учатся ставить цель, подбирать средства для ее достижения, оценивать последствия;</a:t>
            </a:r>
          </a:p>
          <a:p>
            <a:pPr lvl="0" algn="just"/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развитие коммуникативных навыков: </a:t>
            </a:r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умение договариваться, принимать чужую точку зрения, умение откликаться на идеи, выдвигаемые другими, умение сотрудничать, оказывать содействие — иначе цель, к которой дети стремятся, не будет достигнута. Таким образом, связь социальной жизни в группе с нравственным воспитанием и интеллектуальным развитием обеспечивает целостность развития личности ребенка.</a:t>
            </a:r>
          </a:p>
          <a:p>
            <a:pPr algn="just"/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61257" y="396631"/>
            <a:ext cx="11930743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Федеральные государственные образовательные стандарты ДО – ФГОС ДО</a:t>
            </a:r>
            <a:endParaRPr lang="ru-RU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1293225" y="1489166"/>
            <a:ext cx="2899952" cy="4767943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1. Общие положения</a:t>
            </a: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Содействие и сотрудничество детей и взрослых;</a:t>
            </a: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Поддержка инициативы детей;</a:t>
            </a: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Сотрудничество с семьей; </a:t>
            </a:r>
          </a:p>
          <a:p>
            <a:pPr algn="ctr">
              <a:buFontTx/>
              <a:buChar char="-"/>
            </a:pPr>
            <a:r>
              <a:rPr lang="ru-RU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Формирование познавательных интересов</a:t>
            </a:r>
            <a:endParaRPr lang="ru-RU" b="1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4833258" y="1463039"/>
            <a:ext cx="3043645" cy="4820195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2. Требования к структуре образовательной программы ДО и ее объему </a:t>
            </a:r>
          </a:p>
          <a:p>
            <a:pPr algn="ctr">
              <a:buFontTx/>
              <a:buChar char="-"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Создание условий развития ребенка, открывающих возможности для его позитивной социализации, его личностного развития, развития инициативы и творческих способностей на основе сотрудничества со взрослыми и сверстниками и соответствующим возрасту видам деятельности</a:t>
            </a:r>
          </a:p>
          <a:p>
            <a:pPr algn="ctr"/>
            <a:endParaRPr lang="ru-RU" b="1" dirty="0">
              <a:solidFill>
                <a:srgbClr val="0070C0"/>
              </a:solidFill>
            </a:endParaRPr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8543108" y="1463040"/>
            <a:ext cx="2886891" cy="4794069"/>
          </a:xfrm>
          <a:prstGeom prst="round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Часть 3. Требования к условиям реализации основной образовательной программы ДО</a:t>
            </a:r>
          </a:p>
          <a:p>
            <a:pPr algn="ctr">
              <a:buFontTx/>
              <a:buChar char="-"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Способствует профессиональному развитию педагогических работников;</a:t>
            </a:r>
          </a:p>
          <a:p>
            <a:pPr algn="ctr">
              <a:buFontTx/>
              <a:buChar char="-"/>
            </a:pPr>
            <a:r>
              <a:rPr lang="ru-RU" sz="16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Создает условия для участия родителей (законных представителей)</a:t>
            </a:r>
          </a:p>
        </p:txBody>
      </p:sp>
    </p:spTree>
    <p:extLst>
      <p:ext uri="{BB962C8B-B14F-4D97-AF65-F5344CB8AC3E}">
        <p14:creationId xmlns="" xmlns:p14="http://schemas.microsoft.com/office/powerpoint/2010/main" val="26467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4196861" y="184719"/>
            <a:ext cx="7514492" cy="57232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Технология проектирования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– один из способов, позволяющих развивать творческие способности каждого </a:t>
            </a:r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ребёнка.</a:t>
            </a:r>
            <a:r>
              <a:rPr lang="ru-RU" sz="1600" b="1" dirty="0" smtClean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Педагогическая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технология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это система функционирования всех компонентов педагогического процесса, построенных на научной основе, запрограммированная во времени и пространстве и приводящая к намеченным результатам.</a:t>
            </a:r>
            <a:endParaRPr lang="ru-RU" sz="1400" b="1" dirty="0">
              <a:solidFill>
                <a:srgbClr val="00206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</a:t>
            </a: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роект</a:t>
            </a:r>
            <a:r>
              <a:rPr lang="ru-RU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 это специально организованный воспитателем, и, самостоятельно выполняемый воспитанниками, комплекс действий, направленных на разрешение проблемной ситуации и, завершающихся созданием творческого продукта.</a:t>
            </a:r>
            <a:endParaRPr lang="ru-RU" sz="1400" b="1" dirty="0">
              <a:solidFill>
                <a:srgbClr val="0070C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Проектная деятельность </a:t>
            </a:r>
            <a:r>
              <a:rPr lang="ru-RU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это целенаправленная деятельность, с определенной целью, по определенному плану для решения поисковых, исследовательских, практических задач по любому направлению содержания образования. </a:t>
            </a:r>
            <a:endParaRPr lang="ru-RU" b="1" dirty="0" smtClean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107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Метод </a:t>
            </a:r>
            <a:r>
              <a:rPr lang="ru-RU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проектов </a:t>
            </a:r>
            <a:r>
              <a:rPr lang="ru-RU" b="1" dirty="0">
                <a:solidFill>
                  <a:srgbClr val="0070C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– это педагогическая технология, стержнем которой является самостоятельная деятельность детей – исследовательская, познавательная, продуктивная, в процессе которой ребенок познает окружающий мир и воплощает новые знания в реальные продукты.</a:t>
            </a:r>
            <a:endParaRPr lang="ru-RU" sz="1400" b="1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74568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44766" y="206010"/>
            <a:ext cx="1010246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32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Выполнение любого проекта в ДОУ можно разделить на определенные этапы: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797" y="1922832"/>
            <a:ext cx="718667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Первый этап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Выбор темы</a:t>
            </a:r>
            <a:endParaRPr lang="ru-RU" sz="24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915797" y="2828836"/>
            <a:ext cx="8784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Второй этап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проекта </a:t>
            </a:r>
            <a:endParaRPr lang="ru-RU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915797" y="3734840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lvl="0"/>
            <a:r>
              <a:rPr lang="ru-RU" sz="2400" b="1" cap="all" dirty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Третий этап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ru-RU" sz="24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 </a:t>
            </a:r>
            <a:r>
              <a:rPr lang="ru-RU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2915797" y="4640844"/>
            <a:ext cx="6096000" cy="83099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400" b="1" i="0" u="none" strike="noStrike" kern="0" cap="all" spc="0" normalizeH="0" baseline="0" noProof="0" dirty="0" smtClean="0">
                <a:ln w="9000" cmpd="sng">
                  <a:solidFill>
                    <a:srgbClr val="8064A2">
                      <a:shade val="50000"/>
                      <a:satMod val="120000"/>
                    </a:srgbClr>
                  </a:solidFill>
                  <a:prstDash val="solid"/>
                </a:ln>
                <a:gradFill>
                  <a:gsLst>
                    <a:gs pos="0">
                      <a:srgbClr val="8064A2">
                        <a:shade val="20000"/>
                        <a:satMod val="245000"/>
                      </a:srgbClr>
                    </a:gs>
                    <a:gs pos="43000">
                      <a:srgbClr val="8064A2">
                        <a:satMod val="255000"/>
                      </a:srgbClr>
                    </a:gs>
                    <a:gs pos="48000">
                      <a:srgbClr val="8064A2">
                        <a:shade val="85000"/>
                        <a:satMod val="255000"/>
                      </a:srgbClr>
                    </a:gs>
                    <a:gs pos="100000">
                      <a:srgbClr val="8064A2">
                        <a:shade val="20000"/>
                        <a:satMod val="245000"/>
                      </a:srgb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Четвертый этап</a:t>
            </a:r>
          </a:p>
          <a:p>
            <a:pPr marL="342900" marR="0" lvl="0" indent="-3429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ru-RU" sz="2400" b="1" i="0" u="none" strike="noStrike" kern="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проекта. </a:t>
            </a:r>
            <a:endParaRPr kumimoji="0" lang="ru-RU" sz="1800" b="1" i="0" u="none" strike="noStrike" kern="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784250" y="411524"/>
            <a:ext cx="381841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40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Виды проектов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492087" y="1518176"/>
            <a:ext cx="445448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Творческие</a:t>
            </a:r>
            <a:r>
              <a:rPr lang="ru-RU" sz="32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32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spc="50" dirty="0">
                <a:ln w="11430">
                  <a:solidFill>
                    <a:srgbClr val="1F497D">
                      <a:lumMod val="50000"/>
                    </a:srgbClr>
                  </a:solidFill>
                </a:ln>
                <a:solidFill>
                  <a:srgbClr val="4F81BD">
                    <a:lumMod val="50000"/>
                  </a:srgbClr>
                </a:solidFill>
                <a:effectLst>
                  <a:innerShdw blurRad="63500" dist="50800" dir="13500000">
                    <a:prstClr val="black">
                      <a:alpha val="50000"/>
                    </a:prst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После воплощения проекта в жизнь проводится оформление результата в виде детского праздника.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7392545" y="1528792"/>
            <a:ext cx="341901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ctr"/>
            <a:r>
              <a:rPr lang="ru-RU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Исследовательские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7029045" y="2010618"/>
            <a:ext cx="4146014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000" b="1" dirty="0">
                <a:ln w="1905">
                  <a:solidFill>
                    <a:srgbClr val="1F497D">
                      <a:lumMod val="75000"/>
                    </a:srgbClr>
                  </a:solidFill>
                </a:ln>
                <a:solidFill>
                  <a:srgbClr val="4F81BD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Дети проводят опыты, после чего результаты оформляют в виде газет, книг, альбомов, выставок.</a:t>
            </a:r>
          </a:p>
        </p:txBody>
      </p:sp>
      <p:sp>
        <p:nvSpPr>
          <p:cNvPr id="10" name="Прямоугольник 9"/>
          <p:cNvSpPr/>
          <p:nvPr/>
        </p:nvSpPr>
        <p:spPr>
          <a:xfrm>
            <a:off x="492087" y="3388771"/>
            <a:ext cx="4454486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spc="50" dirty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</a:t>
            </a:r>
          </a:p>
          <a:p>
            <a:pPr lvl="0" algn="ctr"/>
            <a:r>
              <a:rPr lang="ru-RU" sz="2000" b="1" dirty="0">
                <a:ln w="1905"/>
                <a:solidFill>
                  <a:srgbClr val="1F497D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Дети собирают информацию и реализуют её, ориентируясь на собственные социальные интересы (оформление группы, коллекции и пр.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7029045" y="3388771"/>
            <a:ext cx="4146014" cy="21236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800" b="1" spc="50" dirty="0" smtClean="0">
                <a:ln w="11430"/>
                <a:gradFill>
                  <a:gsLst>
                    <a:gs pos="25000">
                      <a:srgbClr val="C0504D">
                        <a:satMod val="155000"/>
                      </a:srgbClr>
                    </a:gs>
                    <a:gs pos="100000">
                      <a:srgbClr val="C0504D">
                        <a:shade val="45000"/>
                        <a:satMod val="165000"/>
                      </a:srgb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Игровые </a:t>
            </a:r>
            <a:endParaRPr lang="ru-RU" sz="2800" b="1" spc="50" dirty="0">
              <a:ln w="11430"/>
              <a:gradFill>
                <a:gsLst>
                  <a:gs pos="25000">
                    <a:srgbClr val="C0504D">
                      <a:satMod val="155000"/>
                    </a:srgbClr>
                  </a:gs>
                  <a:gs pos="100000">
                    <a:srgbClr val="C0504D">
                      <a:shade val="45000"/>
                      <a:satMod val="165000"/>
                    </a:srgb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ctr"/>
            <a:r>
              <a:rPr lang="ru-RU" sz="2000" b="1" dirty="0" smtClean="0">
                <a:ln w="1905"/>
                <a:solidFill>
                  <a:srgbClr val="1F497D">
                    <a:lumMod val="75000"/>
                  </a:srgbClr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Это проекты с элементами творческих игр, когда дети входят в образ персонажей сказки по-своему решая поставленные проблемы и задачи </a:t>
            </a:r>
            <a:endParaRPr lang="ru-RU" sz="2000" b="1" dirty="0">
              <a:ln w="1905"/>
              <a:solidFill>
                <a:srgbClr val="1F497D">
                  <a:lumMod val="75000"/>
                </a:srgbClr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2203374" y="282015"/>
            <a:ext cx="7392318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Классификация проектов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2203374" y="1331424"/>
            <a:ext cx="7932144" cy="34778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/>
            <a:r>
              <a:rPr lang="ru-RU" sz="2000" b="1" i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проекты в ДОУ классифицируют по следующим признакам:</a:t>
            </a:r>
          </a:p>
          <a:p>
            <a:pPr lvl="0" algn="just"/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составу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участников: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индивидуальные, групповые и фронтальные.</a:t>
            </a:r>
          </a:p>
          <a:p>
            <a:pPr lvl="0" algn="just"/>
            <a:endParaRPr lang="ru-RU" sz="2000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 срокам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реализации: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краткосрочные (мини-проекты – несколько занятий,</a:t>
            </a:r>
          </a:p>
          <a:p>
            <a:pPr lvl="0" algn="just"/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1-4 недели); 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среднесрочные (от 1 месяца);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долгосрочные проекты (полугодие, учебный год)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735016" y="1175332"/>
            <a:ext cx="10316307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lnSpc>
                <a:spcPct val="150000"/>
              </a:lnSpc>
              <a:spcBef>
                <a:spcPts val="1800"/>
              </a:spcBef>
              <a:buSzPct val="80000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1.Выбор темы: педагог помогает ребенку выбрать наиболее актуальную и посильную для него задачу на определенный отрезок времени. </a:t>
            </a:r>
          </a:p>
          <a:p>
            <a:pPr lvl="0" algn="just">
              <a:lnSpc>
                <a:spcPct val="90000"/>
              </a:lnSpc>
              <a:spcBef>
                <a:spcPts val="1800"/>
              </a:spcBef>
              <a:buSzPct val="80000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Разработка проекта — план деятельности по достижению цели: </a:t>
            </a:r>
          </a:p>
          <a:p>
            <a:pPr lvl="0" algn="just">
              <a:lnSpc>
                <a:spcPct val="90000"/>
              </a:lnSpc>
              <a:spcBef>
                <a:spcPts val="1800"/>
              </a:spcBef>
              <a:buSzPct val="80000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 кому обратиться за помощью (взрослому, педагогу).</a:t>
            </a:r>
          </a:p>
          <a:p>
            <a:pPr lvl="0" algn="just">
              <a:lnSpc>
                <a:spcPct val="90000"/>
              </a:lnSpc>
              <a:spcBef>
                <a:spcPts val="1800"/>
              </a:spcBef>
              <a:buSzPct val="80000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в каких источниках можно найти информацию.</a:t>
            </a:r>
          </a:p>
          <a:p>
            <a:pPr lvl="0" algn="just">
              <a:lnSpc>
                <a:spcPct val="90000"/>
              </a:lnSpc>
              <a:spcBef>
                <a:spcPts val="1800"/>
              </a:spcBef>
              <a:buSzPct val="80000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какие предметы использовать (принадлежности, оборудование).</a:t>
            </a:r>
          </a:p>
          <a:p>
            <a:pPr lvl="0" algn="just">
              <a:lnSpc>
                <a:spcPct val="90000"/>
              </a:lnSpc>
              <a:spcBef>
                <a:spcPts val="1800"/>
              </a:spcBef>
              <a:buSzPct val="80000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• с какими предметами научиться работать для достижения цели.</a:t>
            </a:r>
          </a:p>
          <a:p>
            <a:pPr lvl="0" algn="just">
              <a:lnSpc>
                <a:spcPct val="90000"/>
              </a:lnSpc>
              <a:spcBef>
                <a:spcPts val="1800"/>
              </a:spcBef>
              <a:buSzPct val="80000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Реализация проекта — практическая часть.</a:t>
            </a:r>
          </a:p>
          <a:p>
            <a:pPr lvl="0" algn="just">
              <a:lnSpc>
                <a:spcPct val="90000"/>
              </a:lnSpc>
              <a:spcBef>
                <a:spcPts val="1800"/>
              </a:spcBef>
              <a:buSzPct val="80000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4.Публичное представление продукта проектной деятельности.</a:t>
            </a:r>
          </a:p>
          <a:p>
            <a:pPr lvl="0" algn="just">
              <a:lnSpc>
                <a:spcPct val="90000"/>
              </a:lnSpc>
              <a:spcBef>
                <a:spcPts val="1800"/>
              </a:spcBef>
              <a:buSzPct val="80000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5. Подведение итогов  - рефлексия, определение задач для новых проектов.</a:t>
            </a:r>
            <a:endParaRPr lang="ru-RU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99292" y="90644"/>
            <a:ext cx="11852031" cy="14157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Технология проектной деятельности предусматривает </a:t>
            </a:r>
            <a:endParaRPr lang="ru-RU" sz="2400" b="1" dirty="0" smtClean="0">
              <a:solidFill>
                <a:srgbClr val="C00000"/>
              </a:solidFill>
              <a:latin typeface="Times New Roman" panose="02020603050405020304" pitchFamily="18" charset="0"/>
              <a:ea typeface="+mj-ea"/>
              <a:cs typeface="Times New Roman" panose="02020603050405020304" pitchFamily="18" charset="0"/>
            </a:endParaRP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определенную последовательность</a:t>
            </a:r>
          </a:p>
          <a:p>
            <a:pPr algn="ctr"/>
            <a:r>
              <a:rPr lang="ru-RU" sz="24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 </a:t>
            </a:r>
            <a:r>
              <a:rPr lang="ru-RU" sz="2400" b="1" dirty="0">
                <a:solidFill>
                  <a:srgbClr val="C00000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>в организации обучения детей</a:t>
            </a:r>
            <a:r>
              <a:rPr lang="ru-RU" sz="2400" b="1" dirty="0">
                <a:solidFill>
                  <a:srgbClr val="59595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  <a:t/>
            </a:r>
            <a:br>
              <a:rPr lang="ru-RU" sz="2400" b="1" dirty="0">
                <a:solidFill>
                  <a:srgbClr val="595959"/>
                </a:solidFill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rPr>
            </a:br>
            <a:endParaRPr lang="ru-RU" sz="1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22938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694062" y="90182"/>
            <a:ext cx="10818563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4000" b="1" dirty="0" smtClean="0">
                <a:ln w="1905"/>
                <a:solidFill>
                  <a:srgbClr val="C00000"/>
                </a:soli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Советы педагогу по работе над проектом: </a:t>
            </a:r>
            <a:endParaRPr lang="ru-RU" sz="4000" b="1" dirty="0">
              <a:ln w="1905"/>
              <a:solidFill>
                <a:srgbClr val="C00000"/>
              </a:soli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98304" y="904782"/>
            <a:ext cx="11622794" cy="50485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94360" lvl="1" indent="-228600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Глубоко изучить тематику проекта, подготовить предметно-пространственную развивающую среду.</a:t>
            </a: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Создавать игровую мотивацию, опираясь на интересы детей и их эмоциональный отклик.</a:t>
            </a: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Вводить детей в проблемную ситуацию, доступную для их понимания и с опорой на их личный опыт.</a:t>
            </a: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Заинтересовать каждого ребенка тематикой проекта, поддерживать его любознательность и устойчивый интерес к проблеме.</a:t>
            </a: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 составлении совместного плана работы с детьми над проектом поддерживать детскую инициативу.</a:t>
            </a: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Тактично рассматривать все предложенные детьми варианты решения проблемы: ребенок должен иметь право на ошибку и не бояться высказываться.</a:t>
            </a: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Соблюдать принцип последовательности и регулярности в работе над проектом.</a:t>
            </a: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ходе работы над проектом создавать атмосферу сотворчества с ребенком, используя индивидуальный подход.</a:t>
            </a: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Развивать творческое воображение и фантазию детей.</a:t>
            </a: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Творчески подходить к реализации проекта; ориентировать детей на использование накопленных наблюдений, знаний, впечатлений.</a:t>
            </a: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Ненавязчиво вовлекать родителей в совместную работу над проектом, создавая радостную атмосферу совместного с ребенком творчества.</a:t>
            </a:r>
          </a:p>
          <a:p>
            <a:pPr marL="594360" lvl="1" indent="-228600">
              <a:lnSpc>
                <a:spcPct val="90000"/>
              </a:lnSpc>
              <a:spcBef>
                <a:spcPts val="1000"/>
              </a:spcBef>
              <a:buSzPct val="80000"/>
              <a:buFont typeface="Wingdings" panose="05000000000000000000" pitchFamily="2" charset="2"/>
              <a:buChar char="§"/>
            </a:pP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Заключительный этап проекта тщательно готовить и проводить его </a:t>
            </a:r>
            <a:r>
              <a:rPr lang="ru-RU" sz="1600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презентацию всеми участниками.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597877" y="1128719"/>
            <a:ext cx="11347938" cy="5052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ts val="1125"/>
              </a:spcBef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Тема;</a:t>
            </a:r>
            <a:endParaRPr lang="ru-RU" sz="20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Bef>
                <a:spcPts val="1125"/>
              </a:spcBef>
              <a:spcAft>
                <a:spcPts val="1125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Актуальность 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проблемы;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Классификация проекта: по доминирующему виду проектной деятельности, по составу участников, по 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продолжительности;</a:t>
            </a:r>
            <a:endParaRPr lang="ru-RU" sz="20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Цель, задачи</a:t>
            </a: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проекта;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Участники 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проекта;</a:t>
            </a:r>
            <a:endParaRPr lang="ru-RU" sz="20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реализации </a:t>
            </a:r>
            <a:r>
              <a:rPr lang="ru-RU" sz="2000" b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проекта;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План образовательной деятельности в рамках проекта.</a:t>
            </a:r>
          </a:p>
          <a:p>
            <a:pPr>
              <a:spcBef>
                <a:spcPts val="1125"/>
              </a:spcBef>
              <a:spcAft>
                <a:spcPts val="1125"/>
              </a:spcAft>
            </a:pPr>
            <a:r>
              <a:rPr lang="ru-RU" sz="20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Предполагаемый </a:t>
            </a:r>
            <a:r>
              <a:rPr lang="ru-RU" sz="2000" b="1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результат:</a:t>
            </a:r>
            <a:endParaRPr lang="ru-RU" sz="2000" b="1" dirty="0">
              <a:solidFill>
                <a:srgbClr val="C0000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Освещение проведения мероприятий в процессе реализации проекта</a:t>
            </a:r>
          </a:p>
          <a:p>
            <a:pPr>
              <a:spcAft>
                <a:spcPts val="0"/>
              </a:spcAft>
            </a:pPr>
            <a:r>
              <a:rPr lang="ru-RU" sz="2000" b="1" i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(конспекты, описания опытов, экскурсий, игр, выставок и т. д</a:t>
            </a:r>
            <a:r>
              <a:rPr lang="ru-RU" sz="2000" b="1" i="1" dirty="0" smtClean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.);</a:t>
            </a:r>
            <a:endParaRPr lang="ru-RU" sz="2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Оценка полученных результатов </a:t>
            </a:r>
            <a:r>
              <a:rPr lang="ru-RU" sz="2000" b="1" i="1" dirty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(мониторинг, выводы</a:t>
            </a:r>
            <a:r>
              <a:rPr lang="ru-RU" sz="2000" b="1" i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ru-RU" sz="2000" b="1" dirty="0" smtClean="0">
                <a:solidFill>
                  <a:srgbClr val="00B0F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ru-RU" sz="2000" b="1" dirty="0">
              <a:solidFill>
                <a:srgbClr val="00B0F0"/>
              </a:solidFill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ru-RU" sz="2000" b="1" dirty="0">
                <a:solidFill>
                  <a:srgbClr val="00206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Перспективы проекта.</a:t>
            </a:r>
          </a:p>
          <a:p>
            <a:pPr>
              <a:lnSpc>
                <a:spcPct val="150000"/>
              </a:lnSpc>
              <a:spcAft>
                <a:spcPts val="800"/>
              </a:spcAft>
            </a:pPr>
            <a:r>
              <a:rPr lang="ru-RU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60447" y="457545"/>
            <a:ext cx="427110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200" b="1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Оформление проекта.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hildren Happy 16x9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Presentation3" id="{7909083B-3485-49E7-BBE7-EFD488C62F99}" vid="{B57F6697-5DA8-422E-86BF-20B69A74A1E0}"/>
    </a:ext>
  </a:extLst>
</a:theme>
</file>

<file path=ppt/theme/theme2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Children Happy">
      <a:dk1>
        <a:srgbClr val="595959"/>
      </a:dk1>
      <a:lt1>
        <a:sysClr val="window" lastClr="FFFFFF"/>
      </a:lt1>
      <a:dk2>
        <a:srgbClr val="000000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9D66D"/>
      </a:accent5>
      <a:accent6>
        <a:srgbClr val="838383"/>
      </a:accent6>
      <a:hlink>
        <a:srgbClr val="F59E00"/>
      </a:hlink>
      <a:folHlink>
        <a:srgbClr val="B2B2B2"/>
      </a:folHlink>
    </a:clrScheme>
    <a:fontScheme name="Euphemia">
      <a:majorFont>
        <a:latin typeface="Euphemia"/>
        <a:ea typeface=""/>
        <a:cs typeface=""/>
      </a:majorFont>
      <a:minorFont>
        <a:latin typeface="Euphemi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122224F2-88E2-4E19-8BE2-5AB2030F7159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Макет презентации с играющимися детьми (рисованное широкоэкранное изображение)</Template>
  <TotalTime>0</TotalTime>
  <Words>586</Words>
  <Application>Microsoft Office PowerPoint</Application>
  <PresentationFormat>Произвольный</PresentationFormat>
  <Paragraphs>93</Paragraphs>
  <Slides>10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Children Happy 16x9</vt:lpstr>
      <vt:lpstr>Консультация для педагогов  «Проектная деятельность в ДОУ, как одна из форм работы с детьми»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Положительные моменты технологии  проектной деятельности: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2017-03-11T15:59:23Z</dcterms:created>
  <dcterms:modified xsi:type="dcterms:W3CDTF">2020-07-16T08:06:02Z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TC034618839991</vt:lpwstr>
  </property>
</Properties>
</file>